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1" r:id="rId2"/>
    <p:sldId id="362" r:id="rId3"/>
    <p:sldId id="363" r:id="rId4"/>
    <p:sldId id="324" r:id="rId5"/>
    <p:sldId id="372" r:id="rId6"/>
    <p:sldId id="305" r:id="rId7"/>
    <p:sldId id="306" r:id="rId8"/>
    <p:sldId id="307" r:id="rId9"/>
    <p:sldId id="308" r:id="rId10"/>
    <p:sldId id="319" r:id="rId11"/>
    <p:sldId id="316" r:id="rId12"/>
    <p:sldId id="274" r:id="rId13"/>
    <p:sldId id="322" r:id="rId14"/>
    <p:sldId id="323" r:id="rId15"/>
    <p:sldId id="325" r:id="rId16"/>
    <p:sldId id="335" r:id="rId17"/>
    <p:sldId id="364" r:id="rId18"/>
    <p:sldId id="365" r:id="rId19"/>
    <p:sldId id="337" r:id="rId20"/>
    <p:sldId id="370" r:id="rId21"/>
    <p:sldId id="371" r:id="rId22"/>
    <p:sldId id="341" r:id="rId23"/>
    <p:sldId id="344" r:id="rId24"/>
    <p:sldId id="346" r:id="rId25"/>
    <p:sldId id="368" r:id="rId26"/>
    <p:sldId id="369" r:id="rId27"/>
    <p:sldId id="373" r:id="rId28"/>
    <p:sldId id="374" r:id="rId29"/>
    <p:sldId id="347" r:id="rId30"/>
    <p:sldId id="375"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99FF"/>
    <a:srgbClr val="FF9933"/>
    <a:srgbClr val="CC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106" d="100"/>
          <a:sy n="106" d="100"/>
        </p:scale>
        <p:origin x="-17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48E86C-EE72-4237-8DF0-04AD48FC4538}" type="datetimeFigureOut">
              <a:rPr lang="fr-FR"/>
              <a:pPr>
                <a:defRPr/>
              </a:pPr>
              <a:t>08/12/2014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92A1926-7385-4716-BD52-807FAD8B6460}"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D6C644-9AA6-4F1C-9AA7-BB309AE6453B}" type="slidenum">
              <a:rPr lang="fr-FR" smtClean="0">
                <a:latin typeface="Arial" pitchFamily="34" charset="0"/>
              </a:rPr>
              <a:pPr fontAlgn="base">
                <a:spcBef>
                  <a:spcPct val="0"/>
                </a:spcBef>
                <a:spcAft>
                  <a:spcPct val="0"/>
                </a:spcAft>
                <a:defRPr/>
              </a:pPr>
              <a:t>1</a:t>
            </a:fld>
            <a:endParaRPr lang="fr-FR" smtClean="0">
              <a:latin typeface="Arial"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
        <p:nvSpPr>
          <p:cNvPr id="440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579B64-E732-4221-B3EF-37320DD21404}" type="slidenum">
              <a:rPr lang="fr-FR">
                <a:latin typeface="Arial" pitchFamily="34" charset="0"/>
              </a:rPr>
              <a:pPr fontAlgn="base">
                <a:spcBef>
                  <a:spcPct val="0"/>
                </a:spcBef>
                <a:spcAft>
                  <a:spcPct val="0"/>
                </a:spcAft>
                <a:defRPr/>
              </a:pPr>
              <a:t>12</a:t>
            </a:fld>
            <a:endParaRPr lang="fr-FR">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69CC0-3A9F-484D-A1B6-3AC2F7D49936}" type="slidenum">
              <a:rPr lang="fr-FR" smtClean="0"/>
              <a:pPr fontAlgn="base">
                <a:spcBef>
                  <a:spcPct val="0"/>
                </a:spcBef>
                <a:spcAft>
                  <a:spcPct val="0"/>
                </a:spcAft>
                <a:defRPr/>
              </a:pPr>
              <a:t>13</a:t>
            </a:fld>
            <a:endParaRPr lang="fr-FR"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5945B-6656-4E05-A7E3-20AC9C4C08B4}" type="slidenum">
              <a:rPr lang="fr-FR" smtClean="0"/>
              <a:pPr fontAlgn="base">
                <a:spcBef>
                  <a:spcPct val="0"/>
                </a:spcBef>
                <a:spcAft>
                  <a:spcPct val="0"/>
                </a:spcAft>
                <a:defRPr/>
              </a:pPr>
              <a:t>14</a:t>
            </a:fld>
            <a:endParaRPr lang="fr-FR"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latin typeface="Arial" pitchFamily="34" charset="0"/>
            </a:endParaRPr>
          </a:p>
        </p:txBody>
      </p:sp>
      <p:sp>
        <p:nvSpPr>
          <p:cNvPr id="46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F86E5A-B18D-4288-A41D-16D4BB6745FF}" type="slidenum">
              <a:rPr lang="fr-FR" smtClean="0">
                <a:latin typeface="Arial" pitchFamily="34" charset="0"/>
              </a:rPr>
              <a:pPr fontAlgn="base">
                <a:spcBef>
                  <a:spcPct val="0"/>
                </a:spcBef>
                <a:spcAft>
                  <a:spcPct val="0"/>
                </a:spcAft>
              </a:pPr>
              <a:t>15</a:t>
            </a:fld>
            <a:endParaRPr lang="fr-F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62720088-0A6B-4F8F-867B-49AE2851902C}" type="slidenum">
              <a:rPr lang="fr-FR"/>
              <a:pPr>
                <a:defRPr/>
              </a:pPr>
              <a:t>16</a:t>
            </a:fld>
            <a:endParaRPr lang="fr-F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latin typeface="Arial" pitchFamily="34" charset="0"/>
              </a:rPr>
              <a:t>Une réponse à la commande institutionnelle de différenciation…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768D81-03BC-4CF4-A09C-1A29FB445A96}" type="slidenum">
              <a:rPr lang="fr-FR" smtClean="0">
                <a:latin typeface="Arial" charset="0"/>
              </a:rPr>
              <a:pPr fontAlgn="base">
                <a:spcBef>
                  <a:spcPct val="0"/>
                </a:spcBef>
                <a:spcAft>
                  <a:spcPct val="0"/>
                </a:spcAft>
                <a:defRPr/>
              </a:pPr>
              <a:t>17</a:t>
            </a:fld>
            <a:endParaRPr lang="fr-FR"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D0F235-9EF5-40C9-8101-ED809DCF095C}" type="slidenum">
              <a:rPr lang="fr-FR" smtClean="0">
                <a:latin typeface="Arial" charset="0"/>
              </a:rPr>
              <a:pPr fontAlgn="base">
                <a:spcBef>
                  <a:spcPct val="0"/>
                </a:spcBef>
                <a:spcAft>
                  <a:spcPct val="0"/>
                </a:spcAft>
                <a:defRPr/>
              </a:pPr>
              <a:t>18</a:t>
            </a:fld>
            <a:endParaRPr lang="fr-FR" smtClean="0">
              <a:latin typeface="Arial"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681EE5-72EC-4F28-9B6A-E2CB91C664D6}" type="slidenum">
              <a:rPr lang="fr-FR">
                <a:latin typeface="Arial" pitchFamily="34" charset="0"/>
              </a:rPr>
              <a:pPr fontAlgn="base">
                <a:spcBef>
                  <a:spcPct val="0"/>
                </a:spcBef>
                <a:spcAft>
                  <a:spcPct val="0"/>
                </a:spcAft>
                <a:defRPr/>
              </a:pPr>
              <a:t>19</a:t>
            </a:fld>
            <a:endParaRPr lang="fr-FR">
              <a:latin typeface="Arial"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F1A63E-6D29-4267-AE88-A95635E63440}" type="slidenum">
              <a:rPr lang="fr-FR" smtClean="0">
                <a:latin typeface="Arial" charset="0"/>
              </a:rPr>
              <a:pPr fontAlgn="base">
                <a:spcBef>
                  <a:spcPct val="0"/>
                </a:spcBef>
                <a:spcAft>
                  <a:spcPct val="0"/>
                </a:spcAft>
                <a:defRPr/>
              </a:pPr>
              <a:t>20</a:t>
            </a:fld>
            <a:endParaRPr lang="fr-FR" smtClean="0">
              <a:latin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latin typeface="Arial" pitchFamily="34" charset="0"/>
            </a:endParaRPr>
          </a:p>
        </p:txBody>
      </p:sp>
      <p:sp>
        <p:nvSpPr>
          <p:cNvPr id="32772" name="Espace réservé du numéro de diapositive 3"/>
          <p:cNvSpPr>
            <a:spLocks noGrp="1"/>
          </p:cNvSpPr>
          <p:nvPr>
            <p:ph type="sldNum" sz="quarter" idx="5"/>
          </p:nvPr>
        </p:nvSpPr>
        <p:spPr/>
        <p:txBody>
          <a:bodyPr/>
          <a:lstStyle/>
          <a:p>
            <a:pPr>
              <a:defRPr/>
            </a:pPr>
            <a:fld id="{967F90B0-5C94-46B1-9DAC-4447F9440AE0}" type="slidenum">
              <a:rPr lang="fr-FR" smtClean="0">
                <a:latin typeface="Arial" pitchFamily="34" charset="0"/>
              </a:rPr>
              <a:pPr>
                <a:defRPr/>
              </a:pPr>
              <a:t>22</a:t>
            </a:fld>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37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34B14F-1256-4577-B114-804F3ACFDC2D}" type="slidenum">
              <a:rPr lang="fr-FR" smtClean="0"/>
              <a:pPr fontAlgn="base">
                <a:spcBef>
                  <a:spcPct val="0"/>
                </a:spcBef>
                <a:spcAft>
                  <a:spcPct val="0"/>
                </a:spcAft>
                <a:defRPr/>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E9511C-AB7D-4E0B-858E-1AD1D62C2D17}" type="slidenum">
              <a:rPr lang="fr-FR">
                <a:latin typeface="Arial" pitchFamily="34" charset="0"/>
              </a:rPr>
              <a:pPr fontAlgn="base">
                <a:spcBef>
                  <a:spcPct val="0"/>
                </a:spcBef>
                <a:spcAft>
                  <a:spcPct val="0"/>
                </a:spcAft>
                <a:defRPr/>
              </a:pPr>
              <a:t>23</a:t>
            </a:fld>
            <a:endParaRPr lang="fr-FR">
              <a:latin typeface="Arial"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0FEC2CDE-887F-41A1-AAED-C4CE31092307}" type="slidenum">
              <a:rPr lang="fr-FR"/>
              <a:pPr>
                <a:defRPr/>
              </a:pPr>
              <a:t>24</a:t>
            </a:fld>
            <a:endParaRPr lang="fr-F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mtClean="0">
                <a:latin typeface="Arial" pitchFamily="34" charset="0"/>
              </a:rPr>
              <a:t>Une réponse à la commande institutionnelle de différenciation…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DE1780-F16D-4B10-A8DC-84447E0349FD}" type="slidenum">
              <a:rPr lang="fr-FR" smtClean="0">
                <a:latin typeface="Arial" pitchFamily="34" charset="0"/>
              </a:rPr>
              <a:pPr fontAlgn="base">
                <a:spcBef>
                  <a:spcPct val="0"/>
                </a:spcBef>
                <a:spcAft>
                  <a:spcPct val="0"/>
                </a:spcAft>
              </a:pPr>
              <a:t>25</a:t>
            </a:fld>
            <a:endParaRPr lang="fr-FR" smtClean="0">
              <a:latin typeface="Arial"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007FAC-2A9C-41FE-8E3E-7730C3521DD6}" type="slidenum">
              <a:rPr lang="fr-FR" smtClean="0">
                <a:latin typeface="Arial" pitchFamily="34" charset="0"/>
              </a:rPr>
              <a:pPr fontAlgn="base">
                <a:spcBef>
                  <a:spcPct val="0"/>
                </a:spcBef>
                <a:spcAft>
                  <a:spcPct val="0"/>
                </a:spcAft>
              </a:pPr>
              <a:t>26</a:t>
            </a:fld>
            <a:endParaRPr lang="fr-FR" smtClean="0">
              <a:latin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28C0DC2C-EAD6-419D-8742-33BB8D8B4777}" type="slidenum">
              <a:rPr lang="fr-FR" smtClean="0"/>
              <a:pPr>
                <a:defRPr/>
              </a:pPr>
              <a:t>27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5C85A62F-408E-4173-84B5-2E693790EECA}" type="slidenum">
              <a:rPr lang="fr-FR"/>
              <a:pPr>
                <a:defRPr/>
              </a:pPr>
              <a:t>28</a:t>
            </a:fld>
            <a:endParaRPr lang="fr-F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latin typeface="Arial" pitchFamily="34" charset="0"/>
            </a:endParaRPr>
          </a:p>
        </p:txBody>
      </p:sp>
      <p:sp>
        <p:nvSpPr>
          <p:cNvPr id="105476" name="Espace réservé du numéro de diapositive 3"/>
          <p:cNvSpPr>
            <a:spLocks noGrp="1"/>
          </p:cNvSpPr>
          <p:nvPr>
            <p:ph type="sldNum" sz="quarter" idx="5"/>
          </p:nvPr>
        </p:nvSpPr>
        <p:spPr/>
        <p:txBody>
          <a:bodyPr/>
          <a:lstStyle/>
          <a:p>
            <a:pPr>
              <a:defRPr/>
            </a:pPr>
            <a:fld id="{66DEB896-3C94-4D3E-BC54-D35D58F4B745}" type="slidenum">
              <a:rPr lang="fr-FR"/>
              <a:pPr>
                <a:defRPr/>
              </a:pPr>
              <a:t>29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6D1B4F32-5BF7-4288-A385-67B62F4A6B62}" type="slidenum">
              <a:rPr lang="fr-FR" smtClean="0"/>
              <a:pPr>
                <a:defRPr/>
              </a:pPr>
              <a:t>30</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AAE94F55-33F6-42D0-BD6B-D83A040E9E6C}" type="slidenum">
              <a:rPr lang="fr-FR" smtClean="0"/>
              <a:pPr>
                <a:defRPr/>
              </a:pPr>
              <a:t>31</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latin typeface="Arial" pitchFamily="34" charset="0"/>
            </a:endParaRPr>
          </a:p>
        </p:txBody>
      </p:sp>
      <p:sp>
        <p:nvSpPr>
          <p:cNvPr id="105476" name="Espace réservé du numéro de diapositive 3"/>
          <p:cNvSpPr>
            <a:spLocks noGrp="1"/>
          </p:cNvSpPr>
          <p:nvPr>
            <p:ph type="sldNum" sz="quarter" idx="5"/>
          </p:nvPr>
        </p:nvSpPr>
        <p:spPr/>
        <p:txBody>
          <a:bodyPr/>
          <a:lstStyle/>
          <a:p>
            <a:pPr>
              <a:defRPr/>
            </a:pPr>
            <a:fld id="{230EFAFF-5203-487D-9B67-08B8AA310175}" type="slidenum">
              <a:rPr lang="fr-FR"/>
              <a:pPr>
                <a:defRPr/>
              </a:pPr>
              <a:t>32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800" smtClean="0"/>
              <a:t>Du support physique on passe au fonctionnement et l’évolution dans le temps. D’où la notion de modèle qui a évolué au niveau historique. D’où des pédagogies qui peuvent être diff. Dans le temps mais pas forcément fausses, mais plutôt à compléter, transformer…Je vais prendre en exemple deux modèles en particulier mais il en existe d’autres…. La pensée de Piaget, basée sur une observation clinique. Siegler c’est à la fois des observations cliniques mais aussi plus technique par l’imagerie cérébrale. Pour résoudre des problèmes, uivant l’âge et l’expérience on va élaborer une stratégie qui va avoir une certaine efficacité ou pas. Dans le temps pour résoudre le même type de problème on va pouvoir utiliser la même ou d’autres stratégies jusqu’à une stratégie efficace qui du coup va se fixer : c’est là qu’on a appris. Mais qui peut être dépendante des conditions dans lesquelles elle a été efficace. Il y a perpétuellement des connexions avec les synapses mais on peut les casser aussi. Au niveau du cortex il y a des connexions qui s’en vont ou qui se font.</a:t>
            </a:r>
          </a:p>
          <a:p>
            <a:pPr eaLnBrk="1" hangingPunct="1">
              <a:spcBef>
                <a:spcPct val="0"/>
              </a:spcBef>
            </a:pPr>
            <a:r>
              <a:rPr lang="fr-FR" sz="800" smtClean="0"/>
              <a:t>C’est normal de régresser dans un apprentissage nouveau; cela ne répond pas à toutes les questions. </a:t>
            </a:r>
          </a:p>
          <a:p>
            <a:pPr eaLnBrk="1" hangingPunct="1">
              <a:spcBef>
                <a:spcPct val="0"/>
              </a:spcBef>
            </a:pPr>
            <a:r>
              <a:rPr lang="fr-FR" sz="800" smtClean="0"/>
              <a:t>Inhiber = détruire une connexion. C’est physique.</a:t>
            </a:r>
          </a:p>
          <a:p>
            <a:pPr eaLnBrk="1" hangingPunct="1">
              <a:spcBef>
                <a:spcPct val="0"/>
              </a:spcBef>
            </a:pPr>
            <a:r>
              <a:rPr lang="fr-FR" sz="800" smtClean="0"/>
              <a:t>D’où l’erreur de la pédagogie de la remédiation.</a:t>
            </a:r>
          </a:p>
          <a:p>
            <a:pPr eaLnBrk="1" hangingPunct="1">
              <a:spcBef>
                <a:spcPct val="0"/>
              </a:spcBef>
            </a:pPr>
            <a:r>
              <a:rPr lang="fr-FR" sz="800" smtClean="0"/>
              <a:t>Houdé:</a:t>
            </a:r>
            <a:r>
              <a:rPr lang="fr-FR" sz="800" smtClean="0">
                <a:solidFill>
                  <a:srgbClr val="0070C0"/>
                </a:solidFill>
              </a:rPr>
              <a:t>c'est </a:t>
            </a:r>
            <a:r>
              <a:rPr lang="fr-FR" sz="800" b="1" smtClean="0">
                <a:solidFill>
                  <a:srgbClr val="0070C0"/>
                </a:solidFill>
              </a:rPr>
              <a:t>d'apprendre à inhiber</a:t>
            </a:r>
            <a:r>
              <a:rPr lang="fr-FR" sz="800" smtClean="0">
                <a:solidFill>
                  <a:srgbClr val="0070C0"/>
                </a:solidFill>
              </a:rPr>
              <a:t> la stratégie perceptive inadéquate, </a:t>
            </a:r>
          </a:p>
          <a:p>
            <a:pPr algn="ctr" eaLnBrk="1" hangingPunct="1">
              <a:spcBef>
                <a:spcPct val="0"/>
              </a:spcBef>
            </a:pPr>
            <a:r>
              <a:rPr lang="fr-FR" sz="900" smtClean="0">
                <a:solidFill>
                  <a:srgbClr val="0070C0"/>
                </a:solidFill>
              </a:rPr>
              <a:t>c'est-à-dire à </a:t>
            </a:r>
            <a:r>
              <a:rPr lang="fr-FR" sz="900" b="1" smtClean="0">
                <a:solidFill>
                  <a:srgbClr val="0070C0"/>
                </a:solidFill>
              </a:rPr>
              <a:t>inhiber l'illusion </a:t>
            </a:r>
            <a:r>
              <a:rPr lang="fr-FR" sz="800" b="1" smtClean="0">
                <a:solidFill>
                  <a:srgbClr val="0070C0"/>
                </a:solidFill>
              </a:rPr>
              <a:t>- longueur égale nombre –</a:t>
            </a:r>
            <a:r>
              <a:rPr lang="fr-FR" sz="800" smtClean="0">
                <a:solidFill>
                  <a:srgbClr val="0070C0"/>
                </a:solidFill>
              </a:rPr>
              <a:t> »</a:t>
            </a:r>
          </a:p>
          <a:p>
            <a:pPr eaLnBrk="1" hangingPunct="1">
              <a:spcBef>
                <a:spcPct val="0"/>
              </a:spcBef>
            </a:pPr>
            <a:endParaRPr lang="fr-FR" smtClean="0"/>
          </a:p>
        </p:txBody>
      </p:sp>
      <p:sp>
        <p:nvSpPr>
          <p:cNvPr id="235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EC606-4DC6-47FB-AC10-795DDC1FDCCA}"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2B1E57EB-7DE1-4CE4-9865-2EB71AF88579}" type="slidenum">
              <a:rPr lang="fr-FR" smtClean="0"/>
              <a:pPr>
                <a:defRPr/>
              </a:pPr>
              <a:t>33</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
        <p:nvSpPr>
          <p:cNvPr id="440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E3E47-8CB4-43BC-B229-7285240616E1}" type="slidenum">
              <a:rPr lang="fr-FR">
                <a:latin typeface="Arial" pitchFamily="34" charset="0"/>
              </a:rPr>
              <a:pPr fontAlgn="base">
                <a:spcBef>
                  <a:spcPct val="0"/>
                </a:spcBef>
                <a:spcAft>
                  <a:spcPct val="0"/>
                </a:spcAft>
                <a:defRPr/>
              </a:pPr>
              <a:t>34</a:t>
            </a:fld>
            <a:endParaRPr lang="fr-FR">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CE36A9-2AB7-426D-8E1A-1DC851501A7F}" type="slidenum">
              <a:rPr lang="fr-FR">
                <a:latin typeface="Arial" pitchFamily="34" charset="0"/>
              </a:rPr>
              <a:pPr fontAlgn="base">
                <a:spcBef>
                  <a:spcPct val="0"/>
                </a:spcBef>
                <a:spcAft>
                  <a:spcPct val="0"/>
                </a:spcAft>
                <a:defRPr/>
              </a:pPr>
              <a:t>35</a:t>
            </a:fld>
            <a:endParaRPr lang="fr-FR">
              <a:latin typeface="Arial"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F39E97-AF40-48D3-B0EE-F1725FF16417}" type="slidenum">
              <a:rPr lang="fr-FR">
                <a:latin typeface="Arial" pitchFamily="34" charset="0"/>
              </a:rPr>
              <a:pPr fontAlgn="base">
                <a:spcBef>
                  <a:spcPct val="0"/>
                </a:spcBef>
                <a:spcAft>
                  <a:spcPct val="0"/>
                </a:spcAft>
                <a:defRPr/>
              </a:pPr>
              <a:t>36</a:t>
            </a:fld>
            <a:endParaRPr lang="fr-FR">
              <a:latin typeface="Arial"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110A3F-0770-4877-8F9E-4491D84C98B8}" type="slidenum">
              <a:rPr lang="fr-FR">
                <a:latin typeface="Arial" pitchFamily="34" charset="0"/>
              </a:rPr>
              <a:pPr fontAlgn="base">
                <a:spcBef>
                  <a:spcPct val="0"/>
                </a:spcBef>
                <a:spcAft>
                  <a:spcPct val="0"/>
                </a:spcAft>
                <a:defRPr/>
              </a:pPr>
              <a:t>37</a:t>
            </a:fld>
            <a:endParaRPr lang="fr-FR">
              <a:latin typeface="Arial"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
        <p:nvSpPr>
          <p:cNvPr id="501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E60F8-494A-437B-A5CA-17494982BDF2}" type="slidenum">
              <a:rPr lang="fr-FR">
                <a:latin typeface="Arial" pitchFamily="34" charset="0"/>
              </a:rPr>
              <a:pPr fontAlgn="base">
                <a:spcBef>
                  <a:spcPct val="0"/>
                </a:spcBef>
                <a:spcAft>
                  <a:spcPct val="0"/>
                </a:spcAft>
                <a:defRPr/>
              </a:pPr>
              <a:t>38</a:t>
            </a:fld>
            <a:endParaRPr lang="fr-FR">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222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BED751-1988-440E-ADB4-3F5AA2988A7B}" type="slidenum">
              <a:rPr lang="fr-FR"/>
              <a:pPr fontAlgn="base">
                <a:spcBef>
                  <a:spcPct val="0"/>
                </a:spcBef>
                <a:spcAft>
                  <a:spcPct val="0"/>
                </a:spcAft>
                <a:defRPr/>
              </a:pPr>
              <a:t>39</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29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325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5992EE-2BE6-4F28-996F-4E4F3CD7E08F}" type="slidenum">
              <a:rPr lang="fr-FR"/>
              <a:pPr fontAlgn="base">
                <a:spcBef>
                  <a:spcPct val="0"/>
                </a:spcBef>
                <a:spcAft>
                  <a:spcPct val="0"/>
                </a:spcAft>
                <a:defRPr/>
              </a:pPr>
              <a:t>40</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42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5D4B5B-F135-4E65-9EE8-6E740095C54D}" type="slidenum">
              <a:rPr lang="fr-FR"/>
              <a:pPr fontAlgn="base">
                <a:spcBef>
                  <a:spcPct val="0"/>
                </a:spcBef>
                <a:spcAft>
                  <a:spcPct val="0"/>
                </a:spcAft>
                <a:defRPr/>
              </a:pPr>
              <a:t>41</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B6153-C00C-4186-BA70-E8635A350E81}" type="slidenum">
              <a:rPr lang="fr-FR">
                <a:latin typeface="Arial" pitchFamily="34" charset="0"/>
              </a:rPr>
              <a:pPr fontAlgn="base">
                <a:spcBef>
                  <a:spcPct val="0"/>
                </a:spcBef>
                <a:spcAft>
                  <a:spcPct val="0"/>
                </a:spcAft>
                <a:defRPr/>
              </a:pPr>
              <a:t>42</a:t>
            </a:fld>
            <a:endParaRPr lang="fr-FR">
              <a:latin typeface="Arial"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Nous interpellent…</a:t>
            </a:r>
          </a:p>
          <a:p>
            <a:pPr eaLnBrk="1" hangingPunct="1">
              <a:spcBef>
                <a:spcPct val="0"/>
              </a:spcBef>
            </a:pPr>
            <a:r>
              <a:rPr lang="fr-FR" smtClean="0"/>
              <a:t>tomographie</a:t>
            </a:r>
          </a:p>
        </p:txBody>
      </p:sp>
      <p:sp>
        <p:nvSpPr>
          <p:cNvPr id="225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1DF412-1F44-4C0E-882E-2A9C5806D8F3}"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latin typeface="Arial" pitchFamily="34" charset="0"/>
              </a:rPr>
              <a:t> 1904,Ministre de l’Instruction Publique : Psychologue Alfred Binet : tests qui permettrait de repérer les élèves du primaire qui « risquaient » d’échouer, pour qu’on leur porte une attention particulière</a:t>
            </a:r>
          </a:p>
        </p:txBody>
      </p:sp>
      <p:sp>
        <p:nvSpPr>
          <p:cNvPr id="245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D12D0-2F54-4532-9DA5-96BB8FCF3DD8}" type="slidenum">
              <a:rPr lang="fr-FR" smtClean="0"/>
              <a:pPr fontAlgn="base">
                <a:spcBef>
                  <a:spcPct val="0"/>
                </a:spcBef>
                <a:spcAft>
                  <a:spcPct val="0"/>
                </a:spcAft>
                <a:defRPr/>
              </a:pPr>
              <a:t>7</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1817CB-652A-4AEF-AD8E-1A07B5690DB2}" type="slidenum">
              <a:rPr lang="fr-FR" smtClean="0">
                <a:latin typeface="Arial" pitchFamily="34" charset="0"/>
              </a:rPr>
              <a:pPr fontAlgn="base">
                <a:spcBef>
                  <a:spcPct val="0"/>
                </a:spcBef>
                <a:spcAft>
                  <a:spcPct val="0"/>
                </a:spcAft>
                <a:defRPr/>
              </a:pPr>
              <a:t>8</a:t>
            </a:fld>
            <a:endParaRPr lang="fr-FR" smtClean="0">
              <a:latin typeface="Arial"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C3643-EBF4-418E-BEB7-C5DC230D942B}" type="slidenum">
              <a:rPr lang="fr-FR" smtClean="0">
                <a:latin typeface="Arial" pitchFamily="34" charset="0"/>
              </a:rPr>
              <a:pPr fontAlgn="base">
                <a:spcBef>
                  <a:spcPct val="0"/>
                </a:spcBef>
                <a:spcAft>
                  <a:spcPct val="0"/>
                </a:spcAft>
                <a:defRPr/>
              </a:pPr>
              <a:t>9</a:t>
            </a:fld>
            <a:endParaRPr lang="fr-FR" smtClean="0">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272135-C5FF-446B-BF61-C56E0E781316}" type="slidenum">
              <a:rPr lang="fr-FR" smtClean="0">
                <a:latin typeface="Arial" pitchFamily="34" charset="0"/>
              </a:rPr>
              <a:pPr fontAlgn="base">
                <a:spcBef>
                  <a:spcPct val="0"/>
                </a:spcBef>
                <a:spcAft>
                  <a:spcPct val="0"/>
                </a:spcAft>
              </a:pPr>
              <a:t>10</a:t>
            </a:fld>
            <a:endParaRPr lang="fr-FR" smtClean="0">
              <a:latin typeface="Arial"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72DF6693-863B-46E9-B3EC-C72DA05E2D0A}" type="slidenum">
              <a:rPr lang="fr-FR"/>
              <a:pPr>
                <a:defRPr/>
              </a:pPr>
              <a:t>11</a:t>
            </a:fld>
            <a:endParaRPr lang="fr-F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r-FR" smtClean="0">
                <a:latin typeface="Arial" pitchFamily="34" charset="0"/>
              </a:rPr>
              <a:t>Une réponse à la commande institutionnelle de différenciation…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2681810-F95E-4DB8-AAC4-415DA6CB699D}" type="datetimeFigureOut">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7613C8E-E113-4209-AC26-257BFA378AF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B2808B5-2820-4B9A-BA1A-2CC2221B966D}" type="datetimeFigureOut">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CF4393D-321E-4B09-937B-67350AEEF4A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2A55E11-D202-474C-97AD-B98BE0B8F543}" type="datetimeFigureOut">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96F6FD-BF37-4405-BF61-6E284208F76A}"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rtlCol="0">
            <a:normAutofit/>
          </a:bodyPr>
          <a:lstStyle/>
          <a:p>
            <a:pPr lvl="0"/>
            <a:endParaRPr lang="fr-FR" noProof="0"/>
          </a:p>
        </p:txBody>
      </p:sp>
      <p:sp>
        <p:nvSpPr>
          <p:cNvPr id="4" name="Rectangle 4"/>
          <p:cNvSpPr>
            <a:spLocks noGrp="1" noChangeArrowheads="1"/>
          </p:cNvSpPr>
          <p:nvPr>
            <p:ph type="dt" sz="half" idx="10"/>
          </p:nvPr>
        </p:nvSpPr>
        <p:spPr/>
        <p:txBody>
          <a:bodyPr/>
          <a:lstStyle>
            <a:lvl1pPr>
              <a:defRPr/>
            </a:lvl1pPr>
          </a:lstStyle>
          <a:p>
            <a:pPr>
              <a:defRPr/>
            </a:pPr>
            <a:fld id="{BAEBE414-F09A-40A1-A9FA-467B84562486}" type="datetime1">
              <a:rPr lang="fr-FR"/>
              <a:pPr>
                <a:defRPr/>
              </a:pPr>
              <a:t>08/12/2014</a:t>
            </a:fld>
            <a:endParaRPr lang="fr-FR"/>
          </a:p>
        </p:txBody>
      </p:sp>
      <p:sp>
        <p:nvSpPr>
          <p:cNvPr id="5" name="Rectangle 5"/>
          <p:cNvSpPr>
            <a:spLocks noGrp="1" noChangeArrowheads="1"/>
          </p:cNvSpPr>
          <p:nvPr>
            <p:ph type="ftr" sz="quarter" idx="11"/>
          </p:nvPr>
        </p:nvSpPr>
        <p:spPr/>
        <p:txBody>
          <a:bodyPr/>
          <a:lstStyle>
            <a:lvl1pPr>
              <a:defRPr/>
            </a:lvl1pPr>
          </a:lstStyle>
          <a:p>
            <a:pPr>
              <a:defRPr/>
            </a:pPr>
            <a:r>
              <a:rPr lang="fr-FR"/>
              <a:t>V. Garas DEA école les Hauldres (77),      C. Chevalier,Prof maths IUFM Créteil-UPEC </a:t>
            </a:r>
          </a:p>
        </p:txBody>
      </p:sp>
      <p:sp>
        <p:nvSpPr>
          <p:cNvPr id="6" name="Rectangle 6"/>
          <p:cNvSpPr>
            <a:spLocks noGrp="1" noChangeArrowheads="1"/>
          </p:cNvSpPr>
          <p:nvPr>
            <p:ph type="sldNum" sz="quarter" idx="12"/>
          </p:nvPr>
        </p:nvSpPr>
        <p:spPr/>
        <p:txBody>
          <a:bodyPr/>
          <a:lstStyle>
            <a:lvl1pPr>
              <a:defRPr/>
            </a:lvl1pPr>
          </a:lstStyle>
          <a:p>
            <a:pPr>
              <a:defRPr/>
            </a:pPr>
            <a:fld id="{7EC4D851-FD2C-4BBE-979A-9F0FB8F771F8}"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p:txBody>
          <a:bodyPr/>
          <a:lstStyle>
            <a:lvl1pPr>
              <a:defRPr/>
            </a:lvl1pPr>
          </a:lstStyle>
          <a:p>
            <a:pPr>
              <a:defRPr/>
            </a:pPr>
            <a:endParaRPr lang="fr-FR"/>
          </a:p>
        </p:txBody>
      </p:sp>
      <p:sp>
        <p:nvSpPr>
          <p:cNvPr id="7" name="Rectangle 5"/>
          <p:cNvSpPr>
            <a:spLocks noGrp="1" noChangeArrowheads="1"/>
          </p:cNvSpPr>
          <p:nvPr>
            <p:ph type="ftr" sz="quarter" idx="11"/>
          </p:nvPr>
        </p:nvSpPr>
        <p:spPr/>
        <p:txBody>
          <a:bodyPr/>
          <a:lstStyle>
            <a:lvl1pPr>
              <a:defRPr/>
            </a:lvl1pPr>
          </a:lstStyle>
          <a:p>
            <a:pPr>
              <a:defRPr/>
            </a:pPr>
            <a:endParaRPr lang="fr-FR"/>
          </a:p>
        </p:txBody>
      </p:sp>
      <p:sp>
        <p:nvSpPr>
          <p:cNvPr id="8" name="Rectangle 6"/>
          <p:cNvSpPr>
            <a:spLocks noGrp="1" noChangeArrowheads="1"/>
          </p:cNvSpPr>
          <p:nvPr>
            <p:ph type="sldNum" sz="quarter" idx="12"/>
          </p:nvPr>
        </p:nvSpPr>
        <p:spPr/>
        <p:txBody>
          <a:bodyPr/>
          <a:lstStyle>
            <a:lvl1pPr>
              <a:defRPr/>
            </a:lvl1pPr>
          </a:lstStyle>
          <a:p>
            <a:pPr>
              <a:defRPr/>
            </a:pPr>
            <a:fld id="{6AFF3E92-31F6-4FD7-82AA-3C0B477E5432}"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defRPr/>
            </a:lvl1pPr>
          </a:lstStyle>
          <a:p>
            <a:pPr>
              <a:defRPr/>
            </a:pPr>
            <a:endParaRPr lang="fr-FR"/>
          </a:p>
        </p:txBody>
      </p:sp>
      <p:sp>
        <p:nvSpPr>
          <p:cNvPr id="8" name="Rectangle 5"/>
          <p:cNvSpPr>
            <a:spLocks noGrp="1" noChangeArrowheads="1"/>
          </p:cNvSpPr>
          <p:nvPr>
            <p:ph type="ftr" sz="quarter" idx="11"/>
          </p:nvPr>
        </p:nvSpPr>
        <p:spPr/>
        <p:txBody>
          <a:bodyPr/>
          <a:lstStyle>
            <a:lvl1pPr>
              <a:defRPr/>
            </a:lvl1pPr>
          </a:lstStyle>
          <a:p>
            <a:pPr>
              <a:defRPr/>
            </a:pPr>
            <a:endParaRPr lang="fr-FR"/>
          </a:p>
        </p:txBody>
      </p:sp>
      <p:sp>
        <p:nvSpPr>
          <p:cNvPr id="9" name="Rectangle 6"/>
          <p:cNvSpPr>
            <a:spLocks noGrp="1" noChangeArrowheads="1"/>
          </p:cNvSpPr>
          <p:nvPr>
            <p:ph type="sldNum" sz="quarter" idx="12"/>
          </p:nvPr>
        </p:nvSpPr>
        <p:spPr/>
        <p:txBody>
          <a:bodyPr/>
          <a:lstStyle>
            <a:lvl1pPr>
              <a:defRPr/>
            </a:lvl1pPr>
          </a:lstStyle>
          <a:p>
            <a:pPr>
              <a:defRPr/>
            </a:pPr>
            <a:fld id="{EABD9407-3D86-4460-A22F-828065AC2F2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F5A3930-1DDF-4FB5-8271-1B895FF8ABF1}" type="datetimeFigureOut">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850C988-7F61-4CE5-85B3-C00CCDE0768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304EB6A-7CBE-4C70-8029-13515255881A}" type="datetimeFigureOut">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9BDB0E-18BC-4A88-884A-4BE2914BA07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506A3C8-CA02-4919-98CA-0DE313D511D8}" type="datetimeFigureOut">
              <a:rPr lang="fr-FR"/>
              <a:pPr>
                <a:defRPr/>
              </a:pPr>
              <a:t>08/12/2014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16AEC1A-902A-473F-850D-B700680455F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0EB39E9B-2D22-4C33-8E83-37C1F48CF114}" type="datetimeFigureOut">
              <a:rPr lang="fr-FR"/>
              <a:pPr>
                <a:defRPr/>
              </a:pPr>
              <a:t>08/12/2014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0E63E781-40A2-46B6-8D8B-BED0B934AAD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1BDF8CF3-F374-4A8A-8E4E-7B7E44679E6C}" type="datetimeFigureOut">
              <a:rPr lang="fr-FR"/>
              <a:pPr>
                <a:defRPr/>
              </a:pPr>
              <a:t>08/12/2014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53BD24E-FC6A-4C68-B186-B8032D8FED9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8A346C1-698C-44E2-9F5B-4F9F01E3D882}" type="datetimeFigureOut">
              <a:rPr lang="fr-FR"/>
              <a:pPr>
                <a:defRPr/>
              </a:pPr>
              <a:t>08/12/2014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C235779-68BC-4F78-966D-DC58CD824D1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F7395B8-AC66-4A7C-B100-FD4368B41259}" type="datetimeFigureOut">
              <a:rPr lang="fr-FR"/>
              <a:pPr>
                <a:defRPr/>
              </a:pPr>
              <a:t>08/12/2014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3CE7AE1-4840-41AD-9AC6-1AB4CDEB17A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B116FDF-AEBF-43FB-B32A-53EC130FA486}" type="datetimeFigureOut">
              <a:rPr lang="fr-FR"/>
              <a:pPr>
                <a:defRPr/>
              </a:pPr>
              <a:t>08/12/2014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0194F8E-7814-4A5E-8193-C612F0F0675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accent1">
                <a:tint val="66000"/>
                <a:satMod val="160000"/>
                <a:alpha val="23000"/>
              </a:schemeClr>
            </a:gs>
            <a:gs pos="50000">
              <a:schemeClr val="accent1">
                <a:tint val="44500"/>
                <a:satMod val="160000"/>
              </a:schemeClr>
            </a:gs>
            <a:gs pos="100000">
              <a:srgbClr val="FFFF00">
                <a:alpha val="63000"/>
              </a:srgbClr>
            </a:gs>
          </a:gsLst>
          <a:lin ang="5400000" scaled="0"/>
          <a:tileRect/>
        </a:gra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2419EC-C97B-491A-8691-E01EA0C07378}" type="datetimeFigureOut">
              <a:rPr lang="fr-FR"/>
              <a:pPr>
                <a:defRPr/>
              </a:pPr>
              <a:t>08/12/2014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1EE55F0-DB15-472C-8D50-86453519B0E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1" r:id="rId12"/>
    <p:sldLayoutId id="2147483902" r:id="rId13"/>
    <p:sldLayoutId id="214748390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hyperlink" Target="http://cercledesconnaissances.blogspot.fr/2012/05/theorie-des-intelligences-multiples.html" TargetMode="External"/><Relationship Id="rId3" Type="http://schemas.openxmlformats.org/officeDocument/2006/relationships/hyperlink" Target="http://eduscol.education.fr/cid52893/intelligences-multiples.html" TargetMode="External"/><Relationship Id="rId7" Type="http://schemas.openxmlformats.org/officeDocument/2006/relationships/hyperlink" Target="http://david.ducrocq.free.fr/IM/"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facebook.com/IntelligencesMultiplesVeroniqueGaras" TargetMode="External"/><Relationship Id="rId5" Type="http://schemas.openxmlformats.org/officeDocument/2006/relationships/hyperlink" Target="http://www.editions-retz.com/notice-1708.html" TargetMode="External"/><Relationship Id="rId4" Type="http://schemas.openxmlformats.org/officeDocument/2006/relationships/hyperlink" Target="http://www.youtube.com/watch?v=iynDnk2mVS8" TargetMode="External"/><Relationship Id="rId9" Type="http://schemas.openxmlformats.org/officeDocument/2006/relationships/hyperlink" Target="http://www.mieux-apprendre.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fr.wikipedia.org/wiki/Maria_Montessori" TargetMode="External"/><Relationship Id="rId7" Type="http://schemas.openxmlformats.org/officeDocument/2006/relationships/image" Target="../media/image2.jpeg"/><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r.wikipedia.org/wiki/Fernand_Oury" TargetMode="External"/><Relationship Id="rId11" Type="http://schemas.openxmlformats.org/officeDocument/2006/relationships/hyperlink" Target="http://fr.wikipedia.org/wiki/Antoine_de_la_Garanderie" TargetMode="External"/><Relationship Id="rId5" Type="http://schemas.openxmlformats.org/officeDocument/2006/relationships/hyperlink" Target="http://fr.wikipedia.org/wiki/C%C3%A9lestin_Freinet" TargetMode="External"/><Relationship Id="rId10" Type="http://schemas.openxmlformats.org/officeDocument/2006/relationships/image" Target="../media/image5.jpeg"/><Relationship Id="rId4" Type="http://schemas.openxmlformats.org/officeDocument/2006/relationships/hyperlink" Target="http://fr.wikipedia.org/wiki/Ovide_Decroly" TargetMode="Externa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eg"/><Relationship Id="rId3" Type="http://schemas.openxmlformats.org/officeDocument/2006/relationships/image" Target="../media/image34.jpeg"/><Relationship Id="rId21" Type="http://schemas.openxmlformats.org/officeDocument/2006/relationships/image" Target="../media/image52.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image" Target="../media/image33.jpeg"/><Relationship Id="rId16" Type="http://schemas.openxmlformats.org/officeDocument/2006/relationships/image" Target="../media/image47.jpeg"/><Relationship Id="rId20"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23" Type="http://schemas.openxmlformats.org/officeDocument/2006/relationships/image" Target="../media/image54.jpeg"/><Relationship Id="rId10" Type="http://schemas.openxmlformats.org/officeDocument/2006/relationships/image" Target="../media/image41.jpeg"/><Relationship Id="rId19" Type="http://schemas.openxmlformats.org/officeDocument/2006/relationships/image" Target="../media/image50.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 Id="rId22"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Feuille_Microsoft_Office_Excel_97-20032.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60.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http://ec-33-saint-bernard.scola.ac-paris.fr/Saint-leger/poesies/gif-anime/eclair.gi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Document_Microsoft_Office_Word_97_-_20031.doc"/></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7188" y="214313"/>
            <a:ext cx="8501062" cy="1630362"/>
          </a:xfrm>
        </p:spPr>
        <p:txBody>
          <a:bodyPr rtlCol="0">
            <a:normAutofit fontScale="90000"/>
          </a:bodyPr>
          <a:lstStyle/>
          <a:p>
            <a:pPr eaLnBrk="1" fontAlgn="auto" hangingPunct="1">
              <a:spcAft>
                <a:spcPts val="0"/>
              </a:spcAft>
              <a:defRPr/>
            </a:pPr>
            <a:r>
              <a:rPr lang="fr-FR" sz="2800" b="1" dirty="0" smtClean="0">
                <a:latin typeface="Aharoni" pitchFamily="2" charset="-79"/>
                <a:cs typeface="Aharoni" pitchFamily="2" charset="-79"/>
              </a:rPr>
              <a:t>Diversifier pour mieux différencier !</a:t>
            </a:r>
            <a:br>
              <a:rPr lang="fr-FR" sz="2800" b="1" dirty="0" smtClean="0">
                <a:latin typeface="Aharoni" pitchFamily="2" charset="-79"/>
                <a:cs typeface="Aharoni" pitchFamily="2" charset="-79"/>
              </a:rPr>
            </a:br>
            <a:r>
              <a:rPr lang="fr-FR" sz="2800" b="1" dirty="0" smtClean="0">
                <a:latin typeface="Aharoni" pitchFamily="2" charset="-79"/>
                <a:cs typeface="Aharoni" pitchFamily="2" charset="-79"/>
              </a:rPr>
              <a:t>les intelligences multiples</a:t>
            </a:r>
            <a:br>
              <a:rPr lang="fr-FR" sz="2800" b="1" dirty="0" smtClean="0">
                <a:latin typeface="Aharoni" pitchFamily="2" charset="-79"/>
                <a:cs typeface="Aharoni" pitchFamily="2" charset="-79"/>
              </a:rPr>
            </a:br>
            <a:r>
              <a:rPr lang="fr-FR" sz="1300" dirty="0" smtClean="0">
                <a:cs typeface="Aharoni" pitchFamily="2" charset="-79"/>
              </a:rPr>
              <a:t>V. Garas – DEA </a:t>
            </a:r>
            <a:r>
              <a:rPr lang="fr-FR" sz="1400" dirty="0" smtClean="0"/>
              <a:t> école d’application Maternelle Les Hauldres</a:t>
            </a:r>
            <a:br>
              <a:rPr lang="fr-FR" sz="1400" dirty="0" smtClean="0"/>
            </a:br>
            <a:r>
              <a:rPr lang="fr-FR" sz="1400" dirty="0" smtClean="0"/>
              <a:t>Moissy-Cramayel - 77550</a:t>
            </a:r>
            <a:br>
              <a:rPr lang="fr-FR" sz="1400" dirty="0" smtClean="0"/>
            </a:br>
            <a:r>
              <a:rPr lang="fr-FR" sz="1400" dirty="0" smtClean="0"/>
              <a:t>Formatrice à l’IUFM de Seine-et-Marne, intégré à l’Université Paris XII UPEC</a:t>
            </a:r>
            <a:br>
              <a:rPr lang="fr-FR" sz="1400" dirty="0" smtClean="0"/>
            </a:br>
            <a:r>
              <a:rPr lang="fr-FR" sz="1600" b="1" dirty="0" smtClean="0"/>
              <a:t/>
            </a:r>
            <a:br>
              <a:rPr lang="fr-FR" sz="1600" b="1" dirty="0" smtClean="0"/>
            </a:br>
            <a:endParaRPr lang="fr-FR" sz="1600" b="1" i="1" dirty="0" smtClean="0">
              <a:solidFill>
                <a:srgbClr val="0033CC"/>
              </a:solidFill>
              <a:latin typeface="Times New Roman" pitchFamily="18" charset="0"/>
              <a:cs typeface="Times New Roman" pitchFamily="18" charset="0"/>
            </a:endParaRPr>
          </a:p>
        </p:txBody>
      </p:sp>
      <p:sp>
        <p:nvSpPr>
          <p:cNvPr id="4099" name="Text Box 3"/>
          <p:cNvSpPr txBox="1">
            <a:spLocks noChangeArrowheads="1"/>
          </p:cNvSpPr>
          <p:nvPr/>
        </p:nvSpPr>
        <p:spPr bwMode="auto">
          <a:xfrm>
            <a:off x="250825" y="2997200"/>
            <a:ext cx="8353425" cy="304800"/>
          </a:xfrm>
          <a:prstGeom prst="rect">
            <a:avLst/>
          </a:prstGeom>
          <a:noFill/>
          <a:ln w="9525">
            <a:noFill/>
            <a:miter lim="800000"/>
            <a:headEnd/>
            <a:tailEnd/>
          </a:ln>
        </p:spPr>
        <p:txBody>
          <a:bodyPr>
            <a:spAutoFit/>
          </a:bodyPr>
          <a:lstStyle/>
          <a:p>
            <a:endParaRPr lang="fr-FR" sz="1400">
              <a:latin typeface="Calibri" pitchFamily="34" charset="0"/>
            </a:endParaRPr>
          </a:p>
        </p:txBody>
      </p:sp>
      <p:sp>
        <p:nvSpPr>
          <p:cNvPr id="4100" name="Text Box 4"/>
          <p:cNvSpPr txBox="1">
            <a:spLocks noChangeArrowheads="1"/>
          </p:cNvSpPr>
          <p:nvPr/>
        </p:nvSpPr>
        <p:spPr bwMode="auto">
          <a:xfrm>
            <a:off x="250825" y="1989138"/>
            <a:ext cx="3457575" cy="3308598"/>
          </a:xfrm>
          <a:prstGeom prst="rect">
            <a:avLst/>
          </a:prstGeom>
          <a:solidFill>
            <a:schemeClr val="bg1"/>
          </a:solidFill>
          <a:ln w="38100" cap="rnd">
            <a:solidFill>
              <a:srgbClr val="000080"/>
            </a:solidFill>
            <a:prstDash val="sysDot"/>
            <a:miter lim="800000"/>
            <a:headEnd/>
            <a:tailEnd/>
          </a:ln>
        </p:spPr>
        <p:txBody>
          <a:bodyPr>
            <a:spAutoFit/>
          </a:bodyPr>
          <a:lstStyle/>
          <a:p>
            <a:endParaRPr lang="fr-FR" sz="1500" b="1" dirty="0"/>
          </a:p>
          <a:p>
            <a:r>
              <a:rPr lang="fr-FR" sz="1500" b="1" dirty="0"/>
              <a:t>I – Dans la continuité des</a:t>
            </a:r>
          </a:p>
          <a:p>
            <a:r>
              <a:rPr lang="fr-FR" sz="1500" b="1" dirty="0"/>
              <a:t>              mouvements pédagogiques</a:t>
            </a:r>
          </a:p>
          <a:p>
            <a:endParaRPr lang="fr-FR" sz="1500" b="1" dirty="0"/>
          </a:p>
          <a:p>
            <a:r>
              <a:rPr lang="fr-FR" sz="1500" b="1" dirty="0" smtClean="0"/>
              <a:t>II </a:t>
            </a:r>
            <a:r>
              <a:rPr lang="fr-FR" sz="1500" b="1" dirty="0"/>
              <a:t>–Le cerveau : un  fonctionnement</a:t>
            </a:r>
          </a:p>
          <a:p>
            <a:r>
              <a:rPr lang="fr-FR" sz="1500" b="1" dirty="0"/>
              <a:t>                                             complexe</a:t>
            </a:r>
          </a:p>
          <a:p>
            <a:r>
              <a:rPr lang="fr-FR" sz="1500" b="1" dirty="0"/>
              <a:t> </a:t>
            </a:r>
          </a:p>
          <a:p>
            <a:r>
              <a:rPr lang="fr-FR" sz="1500" b="1" dirty="0" smtClean="0"/>
              <a:t>III </a:t>
            </a:r>
            <a:r>
              <a:rPr lang="fr-FR" sz="1500" b="1" dirty="0"/>
              <a:t>– La théorie d’Howard Gardner</a:t>
            </a:r>
          </a:p>
          <a:p>
            <a:endParaRPr lang="fr-FR" sz="1500" b="1" dirty="0"/>
          </a:p>
          <a:p>
            <a:r>
              <a:rPr lang="fr-FR" sz="1500" b="1" dirty="0" smtClean="0"/>
              <a:t>IV </a:t>
            </a:r>
            <a:r>
              <a:rPr lang="fr-FR" sz="1500" b="1" dirty="0"/>
              <a:t>–Une entrée dans les</a:t>
            </a:r>
          </a:p>
          <a:p>
            <a:r>
              <a:rPr lang="fr-FR" sz="1500" b="1" dirty="0"/>
              <a:t>                                   apprentissages</a:t>
            </a:r>
          </a:p>
          <a:p>
            <a:endParaRPr lang="fr-FR" sz="1500" b="1" dirty="0"/>
          </a:p>
          <a:p>
            <a:r>
              <a:rPr lang="fr-FR" sz="1500" b="1" dirty="0" smtClean="0"/>
              <a:t>V </a:t>
            </a:r>
            <a:r>
              <a:rPr lang="fr-FR" sz="1500" b="1" dirty="0"/>
              <a:t>- Bibliographie</a:t>
            </a:r>
          </a:p>
          <a:p>
            <a:endParaRPr lang="fr-FR" sz="1400" b="1" dirty="0"/>
          </a:p>
        </p:txBody>
      </p:sp>
      <p:pic>
        <p:nvPicPr>
          <p:cNvPr id="4101" name="Picture 6" descr="Ecole"/>
          <p:cNvPicPr>
            <a:picLocks noChangeAspect="1" noChangeArrowheads="1"/>
          </p:cNvPicPr>
          <p:nvPr/>
        </p:nvPicPr>
        <p:blipFill>
          <a:blip r:embed="rId3" cstate="print"/>
          <a:srcRect/>
          <a:stretch>
            <a:fillRect/>
          </a:stretch>
        </p:blipFill>
        <p:spPr bwMode="auto">
          <a:xfrm>
            <a:off x="3851275" y="1700213"/>
            <a:ext cx="5092700" cy="4535487"/>
          </a:xfrm>
          <a:prstGeom prst="rect">
            <a:avLst/>
          </a:prstGeom>
          <a:noFill/>
          <a:ln w="25400">
            <a:solidFill>
              <a:srgbClr val="00206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opo général IM"/>
          <p:cNvPicPr>
            <a:picLocks noGrp="1" noChangeAspect="1" noChangeArrowheads="1"/>
          </p:cNvPicPr>
          <p:nvPr>
            <p:ph idx="1"/>
          </p:nvPr>
        </p:nvPicPr>
        <p:blipFill>
          <a:blip r:embed="rId3" cstate="print"/>
          <a:srcRect/>
          <a:stretch>
            <a:fillRect/>
          </a:stretch>
        </p:blipFill>
        <p:spPr>
          <a:xfrm>
            <a:off x="2143125" y="642938"/>
            <a:ext cx="4929188" cy="6072187"/>
          </a:xfrm>
          <a:gradFill flip="none" rotWithShape="1">
            <a:gsLst>
              <a:gs pos="5000">
                <a:srgbClr val="FFCC66"/>
              </a:gs>
              <a:gs pos="50000">
                <a:schemeClr val="accent1">
                  <a:tint val="44500"/>
                  <a:satMod val="160000"/>
                </a:schemeClr>
              </a:gs>
              <a:gs pos="100000">
                <a:schemeClr val="accent1">
                  <a:tint val="23500"/>
                  <a:satMod val="160000"/>
                </a:schemeClr>
              </a:gs>
            </a:gsLst>
            <a:lin ang="2700000" scaled="1"/>
            <a:tileRect/>
          </a:gradFill>
          <a:ln w="19050">
            <a:solidFill>
              <a:srgbClr val="FF9900"/>
            </a:solidFill>
          </a:ln>
        </p:spPr>
      </p:pic>
      <p:sp>
        <p:nvSpPr>
          <p:cNvPr id="29699" name="Text Box 3"/>
          <p:cNvSpPr txBox="1">
            <a:spLocks noChangeArrowheads="1"/>
          </p:cNvSpPr>
          <p:nvPr/>
        </p:nvSpPr>
        <p:spPr bwMode="auto">
          <a:xfrm>
            <a:off x="142875" y="5715000"/>
            <a:ext cx="2286000" cy="1016000"/>
          </a:xfrm>
          <a:prstGeom prst="rect">
            <a:avLst/>
          </a:prstGeom>
          <a:solidFill>
            <a:srgbClr val="FFFFCC"/>
          </a:solidFill>
          <a:ln w="25400">
            <a:solidFill>
              <a:srgbClr val="FF6600"/>
            </a:solidFill>
            <a:miter lim="800000"/>
            <a:headEnd/>
            <a:tailEnd/>
          </a:ln>
        </p:spPr>
        <p:txBody>
          <a:bodyPr>
            <a:spAutoFit/>
          </a:bodyPr>
          <a:lstStyle/>
          <a:p>
            <a:pPr algn="ctr"/>
            <a:r>
              <a:rPr lang="fr-FR" sz="1600" b="1">
                <a:latin typeface="Calibri" pitchFamily="34" charset="0"/>
              </a:rPr>
              <a:t>l’intelligence interpersonnelle</a:t>
            </a:r>
          </a:p>
          <a:p>
            <a:pPr algn="ctr"/>
            <a:r>
              <a:rPr lang="fr-FR" sz="1400" b="1">
                <a:solidFill>
                  <a:srgbClr val="CC3300"/>
                </a:solidFill>
                <a:latin typeface="Calibri" pitchFamily="34" charset="0"/>
              </a:rPr>
              <a:t>C’est la capacité à entrer en relation avec les autres.</a:t>
            </a:r>
            <a:endParaRPr lang="fr-FR" sz="1400" b="1">
              <a:latin typeface="Calibri" pitchFamily="34" charset="0"/>
            </a:endParaRPr>
          </a:p>
        </p:txBody>
      </p:sp>
      <p:sp>
        <p:nvSpPr>
          <p:cNvPr id="29700" name="Text Box 4"/>
          <p:cNvSpPr txBox="1">
            <a:spLocks noChangeArrowheads="1"/>
          </p:cNvSpPr>
          <p:nvPr/>
        </p:nvSpPr>
        <p:spPr bwMode="auto">
          <a:xfrm>
            <a:off x="6215063" y="5929313"/>
            <a:ext cx="2744787" cy="787400"/>
          </a:xfrm>
          <a:prstGeom prst="rect">
            <a:avLst/>
          </a:prstGeom>
          <a:solidFill>
            <a:srgbClr val="FFCCFF"/>
          </a:solidFill>
          <a:ln w="25400">
            <a:solidFill>
              <a:srgbClr val="CC99FF"/>
            </a:solidFill>
            <a:miter lim="800000"/>
            <a:headEnd/>
            <a:tailEnd/>
          </a:ln>
        </p:spPr>
        <p:txBody>
          <a:bodyPr>
            <a:spAutoFit/>
          </a:bodyPr>
          <a:lstStyle/>
          <a:p>
            <a:pPr algn="ctr"/>
            <a:r>
              <a:rPr lang="fr-FR" sz="1600" b="1">
                <a:latin typeface="Calibri" pitchFamily="34" charset="0"/>
              </a:rPr>
              <a:t>l’intelligence intrapersonnelle</a:t>
            </a:r>
          </a:p>
          <a:p>
            <a:pPr algn="ctr"/>
            <a:r>
              <a:rPr lang="fr-FR" sz="1400" b="1">
                <a:solidFill>
                  <a:srgbClr val="660066"/>
                </a:solidFill>
                <a:latin typeface="Calibri" pitchFamily="34" charset="0"/>
              </a:rPr>
              <a:t>C’est la capacité à avoir une bonne connaissance de soi-même.</a:t>
            </a:r>
            <a:endParaRPr lang="fr-FR" sz="1400" b="1">
              <a:latin typeface="Calibri" pitchFamily="34" charset="0"/>
            </a:endParaRPr>
          </a:p>
        </p:txBody>
      </p:sp>
      <p:sp>
        <p:nvSpPr>
          <p:cNvPr id="29701" name="Text Box 5"/>
          <p:cNvSpPr txBox="1">
            <a:spLocks noChangeArrowheads="1"/>
          </p:cNvSpPr>
          <p:nvPr/>
        </p:nvSpPr>
        <p:spPr bwMode="auto">
          <a:xfrm>
            <a:off x="0" y="1989138"/>
            <a:ext cx="2286000" cy="1446212"/>
          </a:xfrm>
          <a:prstGeom prst="rect">
            <a:avLst/>
          </a:prstGeom>
          <a:solidFill>
            <a:srgbClr val="CCFFFF"/>
          </a:solidFill>
          <a:ln w="25400">
            <a:solidFill>
              <a:srgbClr val="000080"/>
            </a:solidFill>
            <a:miter lim="800000"/>
            <a:headEnd/>
            <a:tailEnd/>
          </a:ln>
        </p:spPr>
        <p:txBody>
          <a:bodyPr>
            <a:spAutoFit/>
          </a:bodyPr>
          <a:lstStyle/>
          <a:p>
            <a:pPr algn="ctr"/>
            <a:r>
              <a:rPr lang="fr-FR" sz="1600" b="1">
                <a:latin typeface="Calibri" pitchFamily="34" charset="0"/>
              </a:rPr>
              <a:t>l’intelligence verbale/linguistique</a:t>
            </a:r>
          </a:p>
          <a:p>
            <a:pPr algn="ctr"/>
            <a:r>
              <a:rPr lang="fr-FR" sz="1400" b="1">
                <a:solidFill>
                  <a:srgbClr val="000066"/>
                </a:solidFill>
                <a:latin typeface="Calibri" pitchFamily="34" charset="0"/>
              </a:rPr>
              <a:t>C’est la capacité à être sensible aux structures </a:t>
            </a:r>
          </a:p>
          <a:p>
            <a:pPr algn="ctr"/>
            <a:r>
              <a:rPr lang="fr-FR" sz="1400" b="1">
                <a:solidFill>
                  <a:srgbClr val="000066"/>
                </a:solidFill>
                <a:latin typeface="Calibri" pitchFamily="34" charset="0"/>
              </a:rPr>
              <a:t>Linguistiques sous toutes ses formes.</a:t>
            </a:r>
            <a:endParaRPr lang="fr-FR" sz="1400" b="1">
              <a:latin typeface="Calibri" pitchFamily="34" charset="0"/>
            </a:endParaRPr>
          </a:p>
        </p:txBody>
      </p:sp>
      <p:sp>
        <p:nvSpPr>
          <p:cNvPr id="29702" name="Text Box 6"/>
          <p:cNvSpPr txBox="1">
            <a:spLocks noChangeArrowheads="1"/>
          </p:cNvSpPr>
          <p:nvPr/>
        </p:nvSpPr>
        <p:spPr bwMode="auto">
          <a:xfrm>
            <a:off x="6715125" y="2928938"/>
            <a:ext cx="2178050" cy="1230312"/>
          </a:xfrm>
          <a:prstGeom prst="rect">
            <a:avLst/>
          </a:prstGeom>
          <a:solidFill>
            <a:srgbClr val="FFFFCC"/>
          </a:solidFill>
          <a:ln w="25400">
            <a:solidFill>
              <a:srgbClr val="000080"/>
            </a:solidFill>
            <a:miter lim="800000"/>
            <a:headEnd/>
            <a:tailEnd/>
          </a:ln>
        </p:spPr>
        <p:txBody>
          <a:bodyPr>
            <a:spAutoFit/>
          </a:bodyPr>
          <a:lstStyle/>
          <a:p>
            <a:pPr algn="ctr"/>
            <a:r>
              <a:rPr lang="fr-FR" sz="1600" b="1">
                <a:latin typeface="Calibri" pitchFamily="34" charset="0"/>
              </a:rPr>
              <a:t>l’intelligence musicale/rythmique</a:t>
            </a:r>
          </a:p>
          <a:p>
            <a:pPr algn="ctr"/>
            <a:r>
              <a:rPr lang="fr-FR" sz="1400" b="1">
                <a:solidFill>
                  <a:srgbClr val="003300"/>
                </a:solidFill>
                <a:latin typeface="Calibri" pitchFamily="34" charset="0"/>
              </a:rPr>
              <a:t>C’est la capacité à être sensible aux structures rythmiques et musicales.</a:t>
            </a:r>
            <a:endParaRPr lang="fr-FR" sz="1400" b="1">
              <a:latin typeface="Calibri" pitchFamily="34" charset="0"/>
            </a:endParaRPr>
          </a:p>
        </p:txBody>
      </p:sp>
      <p:sp>
        <p:nvSpPr>
          <p:cNvPr id="29703" name="Text Box 7"/>
          <p:cNvSpPr txBox="1">
            <a:spLocks noChangeArrowheads="1"/>
          </p:cNvSpPr>
          <p:nvPr/>
        </p:nvSpPr>
        <p:spPr bwMode="auto">
          <a:xfrm>
            <a:off x="142875" y="3429000"/>
            <a:ext cx="2214563" cy="2124075"/>
          </a:xfrm>
          <a:prstGeom prst="rect">
            <a:avLst/>
          </a:prstGeom>
          <a:solidFill>
            <a:srgbClr val="FFFFCC"/>
          </a:solidFill>
          <a:ln w="25400">
            <a:solidFill>
              <a:srgbClr val="993300"/>
            </a:solidFill>
            <a:miter lim="800000"/>
            <a:headEnd/>
            <a:tailEnd/>
          </a:ln>
        </p:spPr>
        <p:txBody>
          <a:bodyPr>
            <a:spAutoFit/>
          </a:bodyPr>
          <a:lstStyle/>
          <a:p>
            <a:pPr algn="ctr"/>
            <a:r>
              <a:rPr lang="fr-FR" sz="1600" b="1">
                <a:latin typeface="Calibri" pitchFamily="34" charset="0"/>
              </a:rPr>
              <a:t>l’intelligence corporelle/</a:t>
            </a:r>
          </a:p>
          <a:p>
            <a:pPr algn="ctr"/>
            <a:r>
              <a:rPr lang="fr-FR" sz="1600" b="1">
                <a:latin typeface="Calibri" pitchFamily="34" charset="0"/>
              </a:rPr>
              <a:t>kinesthésique</a:t>
            </a:r>
          </a:p>
          <a:p>
            <a:pPr algn="ctr"/>
            <a:r>
              <a:rPr lang="fr-FR" sz="1400" b="1">
                <a:solidFill>
                  <a:srgbClr val="800000"/>
                </a:solidFill>
                <a:latin typeface="Calibri" pitchFamily="34" charset="0"/>
              </a:rPr>
              <a:t>C’est la capacité à utiliser son corps d’une manière fine et élaborée, à s’exprimer à travers le mouvement, d’être habile avec les objets.</a:t>
            </a:r>
            <a:endParaRPr lang="fr-FR" sz="1400" b="1">
              <a:latin typeface="Calibri" pitchFamily="34" charset="0"/>
            </a:endParaRPr>
          </a:p>
        </p:txBody>
      </p:sp>
      <p:sp>
        <p:nvSpPr>
          <p:cNvPr id="29704" name="Text Box 8"/>
          <p:cNvSpPr txBox="1">
            <a:spLocks noChangeArrowheads="1"/>
          </p:cNvSpPr>
          <p:nvPr/>
        </p:nvSpPr>
        <p:spPr bwMode="auto">
          <a:xfrm>
            <a:off x="6715125" y="4286250"/>
            <a:ext cx="2176463" cy="1446213"/>
          </a:xfrm>
          <a:prstGeom prst="rect">
            <a:avLst/>
          </a:prstGeom>
          <a:solidFill>
            <a:srgbClr val="CCFFCC"/>
          </a:solidFill>
          <a:ln w="25400">
            <a:solidFill>
              <a:srgbClr val="008000"/>
            </a:solidFill>
            <a:miter lim="800000"/>
            <a:headEnd/>
            <a:tailEnd/>
          </a:ln>
        </p:spPr>
        <p:txBody>
          <a:bodyPr>
            <a:spAutoFit/>
          </a:bodyPr>
          <a:lstStyle/>
          <a:p>
            <a:pPr algn="ctr"/>
            <a:r>
              <a:rPr lang="fr-FR" sz="1600" b="1">
                <a:latin typeface="Calibri" pitchFamily="34" charset="0"/>
              </a:rPr>
              <a:t>l’intelligence visuelle / spatiale</a:t>
            </a:r>
          </a:p>
          <a:p>
            <a:pPr algn="ctr"/>
            <a:r>
              <a:rPr lang="fr-FR" sz="1400" b="1">
                <a:solidFill>
                  <a:srgbClr val="003300"/>
                </a:solidFill>
                <a:latin typeface="Calibri" pitchFamily="34" charset="0"/>
              </a:rPr>
              <a:t>C’est la capacité à créer des images mentales, </a:t>
            </a:r>
          </a:p>
          <a:p>
            <a:pPr algn="ctr"/>
            <a:r>
              <a:rPr lang="fr-FR" sz="1400" b="1">
                <a:solidFill>
                  <a:srgbClr val="003300"/>
                </a:solidFill>
                <a:latin typeface="Calibri" pitchFamily="34" charset="0"/>
              </a:rPr>
              <a:t>et à percevoir le monde visible avec précision.</a:t>
            </a:r>
          </a:p>
        </p:txBody>
      </p:sp>
      <p:sp>
        <p:nvSpPr>
          <p:cNvPr id="29705" name="Text Box 9"/>
          <p:cNvSpPr txBox="1">
            <a:spLocks noChangeArrowheads="1"/>
          </p:cNvSpPr>
          <p:nvPr/>
        </p:nvSpPr>
        <p:spPr bwMode="auto">
          <a:xfrm>
            <a:off x="6572250" y="214313"/>
            <a:ext cx="2390775" cy="2524125"/>
          </a:xfrm>
          <a:prstGeom prst="rect">
            <a:avLst/>
          </a:prstGeom>
          <a:solidFill>
            <a:srgbClr val="FFFFFF"/>
          </a:solidFill>
          <a:ln w="25400">
            <a:solidFill>
              <a:srgbClr val="FF0000"/>
            </a:solidFill>
            <a:miter lim="800000"/>
            <a:headEnd/>
            <a:tailEnd/>
          </a:ln>
        </p:spPr>
        <p:txBody>
          <a:bodyPr>
            <a:spAutoFit/>
          </a:bodyPr>
          <a:lstStyle/>
          <a:p>
            <a:pPr algn="ctr"/>
            <a:r>
              <a:rPr lang="fr-FR" sz="1600" b="1">
                <a:latin typeface="Calibri" pitchFamily="34" charset="0"/>
              </a:rPr>
              <a:t>l’intelligence mathématique/ logique</a:t>
            </a:r>
          </a:p>
          <a:p>
            <a:pPr algn="ctr"/>
            <a:r>
              <a:rPr lang="fr-FR" sz="1400" b="1">
                <a:solidFill>
                  <a:srgbClr val="CC0000"/>
                </a:solidFill>
                <a:latin typeface="Calibri" pitchFamily="34" charset="0"/>
              </a:rPr>
              <a:t>C’est la capacité à raisonner, à calculer, à tenir un raisonnement logique, à ordonner le monde, à compter. C’est l’intelligence qui a été décrite avec beaucoup de soin et de détails par Piaget, en tant que « l’intelligence ».</a:t>
            </a:r>
            <a:endParaRPr lang="fr-FR" sz="1400" b="1">
              <a:latin typeface="Calibri" pitchFamily="34" charset="0"/>
            </a:endParaRPr>
          </a:p>
        </p:txBody>
      </p:sp>
      <p:sp>
        <p:nvSpPr>
          <p:cNvPr id="29706" name="Text Box 10"/>
          <p:cNvSpPr txBox="1">
            <a:spLocks noChangeArrowheads="1"/>
          </p:cNvSpPr>
          <p:nvPr/>
        </p:nvSpPr>
        <p:spPr bwMode="auto">
          <a:xfrm>
            <a:off x="142875" y="214313"/>
            <a:ext cx="2286000" cy="1631950"/>
          </a:xfrm>
          <a:prstGeom prst="rect">
            <a:avLst/>
          </a:prstGeom>
          <a:solidFill>
            <a:srgbClr val="FFCCFF"/>
          </a:solidFill>
          <a:ln w="25400">
            <a:solidFill>
              <a:srgbClr val="800080"/>
            </a:solidFill>
            <a:miter lim="800000"/>
            <a:headEnd/>
            <a:tailEnd/>
          </a:ln>
        </p:spPr>
        <p:txBody>
          <a:bodyPr>
            <a:spAutoFit/>
          </a:bodyPr>
          <a:lstStyle/>
          <a:p>
            <a:pPr algn="ctr"/>
            <a:r>
              <a:rPr lang="fr-FR" sz="1600" b="1">
                <a:latin typeface="Calibri" pitchFamily="34" charset="0"/>
              </a:rPr>
              <a:t>l’intelligence  naturaliste</a:t>
            </a:r>
          </a:p>
          <a:p>
            <a:pPr algn="ctr"/>
            <a:r>
              <a:rPr lang="fr-FR" sz="1400" b="1">
                <a:latin typeface="Calibri" pitchFamily="34" charset="0"/>
              </a:rPr>
              <a:t>C'est la capacité à reconnaître et à classer, à identifier des formes et des structures dans la nature, sous ses formes minérale, végétale ou animale.</a:t>
            </a:r>
            <a:r>
              <a:rPr lang="fr-FR" sz="1400">
                <a:latin typeface="Calibri" pitchFamily="34" charset="0"/>
              </a:rPr>
              <a:t> </a:t>
            </a:r>
          </a:p>
        </p:txBody>
      </p:sp>
      <p:sp>
        <p:nvSpPr>
          <p:cNvPr id="15371" name="Text Box 12"/>
          <p:cNvSpPr txBox="1">
            <a:spLocks noChangeArrowheads="1"/>
          </p:cNvSpPr>
          <p:nvPr/>
        </p:nvSpPr>
        <p:spPr bwMode="auto">
          <a:xfrm>
            <a:off x="2714625" y="142875"/>
            <a:ext cx="3443288" cy="708025"/>
          </a:xfrm>
          <a:prstGeom prst="rect">
            <a:avLst/>
          </a:prstGeom>
          <a:solidFill>
            <a:srgbClr val="FFFFCC"/>
          </a:solidFill>
          <a:ln w="47625">
            <a:solidFill>
              <a:srgbClr val="FF0000"/>
            </a:solidFill>
            <a:miter lim="800000"/>
            <a:headEnd/>
            <a:tailEnd/>
          </a:ln>
        </p:spPr>
        <p:txBody>
          <a:bodyPr wrap="none">
            <a:spAutoFit/>
          </a:bodyPr>
          <a:lstStyle/>
          <a:p>
            <a:r>
              <a:rPr lang="fr-FR" sz="2000" b="1">
                <a:solidFill>
                  <a:srgbClr val="002060"/>
                </a:solidFill>
                <a:latin typeface="Calibri" pitchFamily="34" charset="0"/>
              </a:rPr>
              <a:t>Une théorie et une démarche :</a:t>
            </a:r>
          </a:p>
          <a:p>
            <a:r>
              <a:rPr lang="fr-FR" sz="2000" b="1">
                <a:solidFill>
                  <a:srgbClr val="002060"/>
                </a:solidFill>
                <a:latin typeface="Calibri" pitchFamily="34" charset="0"/>
              </a:rPr>
              <a:t> les intelligences Multiples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strips(downLeft)">
                                      <p:cBhvr>
                                        <p:cTn id="7" dur="20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703"/>
                                        </p:tgtEl>
                                        <p:attrNameLst>
                                          <p:attrName>style.visibility</p:attrName>
                                        </p:attrNameLst>
                                      </p:cBhvr>
                                      <p:to>
                                        <p:strVal val="visible"/>
                                      </p:to>
                                    </p:set>
                                    <p:animEffect transition="in" filter="strips(downLeft)">
                                      <p:cBhvr>
                                        <p:cTn id="12" dur="2000"/>
                                        <p:tgtEl>
                                          <p:spTgt spid="297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Effect transition="in" filter="wipe(down)">
                                      <p:cBhvr>
                                        <p:cTn id="17" dur="2000"/>
                                        <p:tgtEl>
                                          <p:spTgt spid="2970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ox(in)">
                                      <p:cBhvr>
                                        <p:cTn id="22" dur="2000"/>
                                        <p:tgtEl>
                                          <p:spTgt spid="2970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9706"/>
                                        </p:tgtEl>
                                        <p:attrNameLst>
                                          <p:attrName>style.visibility</p:attrName>
                                        </p:attrNameLst>
                                      </p:cBhvr>
                                      <p:to>
                                        <p:strVal val="visible"/>
                                      </p:to>
                                    </p:set>
                                    <p:animEffect transition="in" filter="strips(downLeft)">
                                      <p:cBhvr>
                                        <p:cTn id="27" dur="2000"/>
                                        <p:tgtEl>
                                          <p:spTgt spid="29706"/>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29699"/>
                                        </p:tgtEl>
                                        <p:attrNameLst>
                                          <p:attrName>style.visibility</p:attrName>
                                        </p:attrNameLst>
                                      </p:cBhvr>
                                      <p:to>
                                        <p:strVal val="visible"/>
                                      </p:to>
                                    </p:set>
                                    <p:animEffect transition="in" filter="fade">
                                      <p:cBhvr>
                                        <p:cTn id="32" dur="1600" decel="100000"/>
                                        <p:tgtEl>
                                          <p:spTgt spid="29699"/>
                                        </p:tgtEl>
                                      </p:cBhvr>
                                    </p:animEffect>
                                    <p:anim calcmode="lin" valueType="num">
                                      <p:cBhvr>
                                        <p:cTn id="33" dur="1600" decel="100000" fill="hold"/>
                                        <p:tgtEl>
                                          <p:spTgt spid="29699"/>
                                        </p:tgtEl>
                                        <p:attrNameLst>
                                          <p:attrName>style.rotation</p:attrName>
                                        </p:attrNameLst>
                                      </p:cBhvr>
                                      <p:tavLst>
                                        <p:tav tm="0">
                                          <p:val>
                                            <p:fltVal val="-90"/>
                                          </p:val>
                                        </p:tav>
                                        <p:tav tm="100000">
                                          <p:val>
                                            <p:fltVal val="0"/>
                                          </p:val>
                                        </p:tav>
                                      </p:tavLst>
                                    </p:anim>
                                    <p:anim calcmode="lin" valueType="num">
                                      <p:cBhvr>
                                        <p:cTn id="34" dur="1600" decel="100000" fill="hold"/>
                                        <p:tgtEl>
                                          <p:spTgt spid="29699"/>
                                        </p:tgtEl>
                                        <p:attrNameLst>
                                          <p:attrName>ppt_x</p:attrName>
                                        </p:attrNameLst>
                                      </p:cBhvr>
                                      <p:tavLst>
                                        <p:tav tm="0">
                                          <p:val>
                                            <p:strVal val="#ppt_x+0.4"/>
                                          </p:val>
                                        </p:tav>
                                        <p:tav tm="100000">
                                          <p:val>
                                            <p:strVal val="#ppt_x-0.05"/>
                                          </p:val>
                                        </p:tav>
                                      </p:tavLst>
                                    </p:anim>
                                    <p:anim calcmode="lin" valueType="num">
                                      <p:cBhvr>
                                        <p:cTn id="35" dur="1600" decel="100000" fill="hold"/>
                                        <p:tgtEl>
                                          <p:spTgt spid="29699"/>
                                        </p:tgtEl>
                                        <p:attrNameLst>
                                          <p:attrName>ppt_y</p:attrName>
                                        </p:attrNameLst>
                                      </p:cBhvr>
                                      <p:tavLst>
                                        <p:tav tm="0">
                                          <p:val>
                                            <p:strVal val="#ppt_y-0.4"/>
                                          </p:val>
                                        </p:tav>
                                        <p:tav tm="100000">
                                          <p:val>
                                            <p:strVal val="#ppt_y+0.1"/>
                                          </p:val>
                                        </p:tav>
                                      </p:tavLst>
                                    </p:anim>
                                    <p:anim calcmode="lin" valueType="num">
                                      <p:cBhvr>
                                        <p:cTn id="36" dur="400" accel="100000" fill="hold">
                                          <p:stCondLst>
                                            <p:cond delay="1600"/>
                                          </p:stCondLst>
                                        </p:cTn>
                                        <p:tgtEl>
                                          <p:spTgt spid="29699"/>
                                        </p:tgtEl>
                                        <p:attrNameLst>
                                          <p:attrName>ppt_x</p:attrName>
                                        </p:attrNameLst>
                                      </p:cBhvr>
                                      <p:tavLst>
                                        <p:tav tm="0">
                                          <p:val>
                                            <p:strVal val="#ppt_x-0.05"/>
                                          </p:val>
                                        </p:tav>
                                        <p:tav tm="100000">
                                          <p:val>
                                            <p:strVal val="#ppt_x"/>
                                          </p:val>
                                        </p:tav>
                                      </p:tavLst>
                                    </p:anim>
                                    <p:anim calcmode="lin" valueType="num">
                                      <p:cBhvr>
                                        <p:cTn id="37" dur="400" accel="100000" fill="hold">
                                          <p:stCondLst>
                                            <p:cond delay="1600"/>
                                          </p:stCondLst>
                                        </p:cTn>
                                        <p:tgtEl>
                                          <p:spTgt spid="29699"/>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9700"/>
                                        </p:tgtEl>
                                        <p:attrNameLst>
                                          <p:attrName>style.visibility</p:attrName>
                                        </p:attrNameLst>
                                      </p:cBhvr>
                                      <p:to>
                                        <p:strVal val="visible"/>
                                      </p:to>
                                    </p:set>
                                    <p:animEffect transition="in" filter="strips(downLeft)">
                                      <p:cBhvr>
                                        <p:cTn id="42" dur="2000"/>
                                        <p:tgtEl>
                                          <p:spTgt spid="297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702"/>
                                        </p:tgtEl>
                                        <p:attrNameLst>
                                          <p:attrName>style.visibility</p:attrName>
                                        </p:attrNameLst>
                                      </p:cBhvr>
                                      <p:to>
                                        <p:strVal val="visible"/>
                                      </p:to>
                                    </p:set>
                                    <p:animEffect transition="in" filter="wipe(down)">
                                      <p:cBhvr>
                                        <p:cTn id="47"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animBg="1"/>
      <p:bldP spid="29701" grpId="0" animBg="1"/>
      <p:bldP spid="29702" grpId="0" animBg="1"/>
      <p:bldP spid="29703" grpId="0" animBg="1"/>
      <p:bldP spid="29704" grpId="0" animBg="1"/>
      <p:bldP spid="29705" grpId="0" animBg="1"/>
      <p:bldP spid="297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627784" y="260648"/>
            <a:ext cx="6302400" cy="1727200"/>
          </a:xfrm>
        </p:spPr>
        <p:txBody>
          <a:bodyPr/>
          <a:lstStyle/>
          <a:p>
            <a:pPr eaLnBrk="1" hangingPunct="1"/>
            <a:r>
              <a:rPr lang="fr-FR" sz="2800" b="1" dirty="0" smtClean="0">
                <a:latin typeface="Aharoni" pitchFamily="2" charset="-79"/>
                <a:cs typeface="Aharoni" pitchFamily="2" charset="-79"/>
              </a:rPr>
              <a:t/>
            </a:r>
            <a:br>
              <a:rPr lang="fr-FR" sz="2800" b="1" dirty="0" smtClean="0">
                <a:latin typeface="Aharoni" pitchFamily="2" charset="-79"/>
                <a:cs typeface="Aharoni" pitchFamily="2" charset="-79"/>
              </a:rPr>
            </a:br>
            <a:r>
              <a:rPr lang="fr-FR" sz="2800" b="1" dirty="0" smtClean="0">
                <a:latin typeface="Aharoni" pitchFamily="2" charset="-79"/>
                <a:cs typeface="Aharoni" pitchFamily="2" charset="-79"/>
              </a:rPr>
              <a:t>Les intelligences multiples</a:t>
            </a:r>
            <a:br>
              <a:rPr lang="fr-FR" sz="2800" b="1" dirty="0" smtClean="0">
                <a:latin typeface="Aharoni" pitchFamily="2" charset="-79"/>
                <a:cs typeface="Aharoni" pitchFamily="2" charset="-79"/>
              </a:rPr>
            </a:br>
            <a:r>
              <a:rPr lang="fr-FR" sz="2800" b="1" dirty="0" smtClean="0">
                <a:latin typeface="Aharoni" pitchFamily="2" charset="-79"/>
                <a:cs typeface="Aharoni" pitchFamily="2" charset="-79"/>
              </a:rPr>
              <a:t>au service de la conception </a:t>
            </a:r>
            <a:br>
              <a:rPr lang="fr-FR" sz="2800" b="1" dirty="0" smtClean="0">
                <a:latin typeface="Aharoni" pitchFamily="2" charset="-79"/>
                <a:cs typeface="Aharoni" pitchFamily="2" charset="-79"/>
              </a:rPr>
            </a:br>
            <a:r>
              <a:rPr lang="fr-FR" sz="2800" b="1" dirty="0" smtClean="0">
                <a:latin typeface="Aharoni" pitchFamily="2" charset="-79"/>
                <a:cs typeface="Aharoni" pitchFamily="2" charset="-79"/>
              </a:rPr>
              <a:t>des séquences d’apprentissage </a:t>
            </a:r>
            <a:r>
              <a:rPr lang="fr-FR" sz="1600" b="1" dirty="0" smtClean="0"/>
              <a:t/>
            </a:r>
            <a:br>
              <a:rPr lang="fr-FR" sz="1600" b="1" dirty="0" smtClean="0"/>
            </a:br>
            <a:endParaRPr lang="fr-FR" sz="1600" b="1" i="1" dirty="0" smtClean="0">
              <a:solidFill>
                <a:srgbClr val="0033CC"/>
              </a:solidFill>
              <a:latin typeface="Times New Roman" pitchFamily="18" charset="0"/>
              <a:cs typeface="Times New Roman" pitchFamily="18" charset="0"/>
            </a:endParaRPr>
          </a:p>
        </p:txBody>
      </p:sp>
      <p:sp>
        <p:nvSpPr>
          <p:cNvPr id="61445" name="Espace réservé du numéro de diapositive 6"/>
          <p:cNvSpPr>
            <a:spLocks noGrp="1"/>
          </p:cNvSpPr>
          <p:nvPr>
            <p:ph type="sldNum" sz="quarter" idx="12"/>
          </p:nvPr>
        </p:nvSpPr>
        <p:spPr/>
        <p:txBody>
          <a:bodyPr/>
          <a:lstStyle/>
          <a:p>
            <a:pPr>
              <a:defRPr/>
            </a:pPr>
            <a:fld id="{4E5A6B89-17BF-4C46-9E8A-10C48E11B6B1}" type="slidenum">
              <a:rPr lang="fr-FR"/>
              <a:pPr>
                <a:defRPr/>
              </a:pPr>
              <a:t>11</a:t>
            </a:fld>
            <a:endParaRPr lang="fr-FR"/>
          </a:p>
        </p:txBody>
      </p:sp>
      <p:sp>
        <p:nvSpPr>
          <p:cNvPr id="9" name="Ellipse 8"/>
          <p:cNvSpPr/>
          <p:nvPr/>
        </p:nvSpPr>
        <p:spPr>
          <a:xfrm>
            <a:off x="4355976" y="3717032"/>
            <a:ext cx="4246240" cy="2520280"/>
          </a:xfrm>
          <a:prstGeom prst="ellipse">
            <a:avLst/>
          </a:prstGeom>
          <a:solidFill>
            <a:srgbClr val="CCFFCC"/>
          </a:solidFill>
          <a:ln w="47625"/>
          <a:effectLst>
            <a:outerShdw blurRad="50800" dist="50800" dir="5400000" algn="ctr" rotWithShape="0">
              <a:srgbClr val="006600"/>
            </a:outerShdw>
          </a:effectLst>
          <a:scene3d>
            <a:camera prst="orthographicFront"/>
            <a:lightRig rig="threePt" dir="t"/>
          </a:scene3d>
          <a:sp3d contourW="12700">
            <a:bevelT w="152400" h="50800" prst="softRound"/>
            <a:contourClr>
              <a:srgbClr val="CCFF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chemeClr val="tx1"/>
                </a:solidFill>
                <a:effectLst>
                  <a:outerShdw blurRad="38100" dist="38100" dir="2700000" algn="tl">
                    <a:srgbClr val="C0C0C0"/>
                  </a:outerShdw>
                </a:effectLst>
                <a:ea typeface="MS PGothic" pitchFamily="34" charset="-128"/>
              </a:rPr>
              <a:t>Construire </a:t>
            </a:r>
          </a:p>
          <a:p>
            <a:pPr algn="ctr">
              <a:defRPr/>
            </a:pPr>
            <a:r>
              <a:rPr lang="fr-FR" sz="3200" b="1" dirty="0">
                <a:solidFill>
                  <a:schemeClr val="tx1"/>
                </a:solidFill>
                <a:effectLst>
                  <a:outerShdw blurRad="38100" dist="38100" dir="2700000" algn="tl">
                    <a:srgbClr val="C0C0C0"/>
                  </a:outerShdw>
                </a:effectLst>
                <a:ea typeface="MS PGothic" pitchFamily="34" charset="-128"/>
              </a:rPr>
              <a:t>des séquences diversifiées</a:t>
            </a:r>
          </a:p>
        </p:txBody>
      </p:sp>
      <p:sp>
        <p:nvSpPr>
          <p:cNvPr id="11272" name="ZoneTexte 10"/>
          <p:cNvSpPr txBox="1">
            <a:spLocks noChangeArrowheads="1"/>
          </p:cNvSpPr>
          <p:nvPr/>
        </p:nvSpPr>
        <p:spPr bwMode="auto">
          <a:xfrm>
            <a:off x="1475656" y="5013176"/>
            <a:ext cx="2447925" cy="1200329"/>
          </a:xfrm>
          <a:prstGeom prst="rect">
            <a:avLst/>
          </a:prstGeom>
          <a:noFill/>
          <a:ln w="9525">
            <a:noFill/>
            <a:miter lim="800000"/>
            <a:headEnd/>
            <a:tailEnd/>
          </a:ln>
        </p:spPr>
        <p:txBody>
          <a:bodyPr>
            <a:spAutoFit/>
          </a:bodyPr>
          <a:lstStyle/>
          <a:p>
            <a:pPr>
              <a:buFont typeface="Wingdings" pitchFamily="2" charset="2"/>
              <a:buChar char="Ø"/>
            </a:pPr>
            <a:r>
              <a:rPr lang="fr-FR" sz="2400" b="1" dirty="0" smtClean="0">
                <a:latin typeface="Aharoni" pitchFamily="2" charset="-79"/>
                <a:cs typeface="Aharoni" pitchFamily="2" charset="-79"/>
              </a:rPr>
              <a:t>Aider</a:t>
            </a:r>
            <a:endParaRPr lang="fr-FR" b="1" dirty="0"/>
          </a:p>
          <a:p>
            <a:pPr>
              <a:buFont typeface="Wingdings" pitchFamily="2" charset="2"/>
              <a:buChar char="Ø"/>
            </a:pPr>
            <a:r>
              <a:rPr lang="fr-FR" sz="2400" b="1" dirty="0"/>
              <a:t> </a:t>
            </a:r>
            <a:r>
              <a:rPr lang="fr-FR" sz="2400" b="1" dirty="0">
                <a:latin typeface="Aharoni" pitchFamily="2" charset="-79"/>
                <a:cs typeface="Aharoni" pitchFamily="2" charset="-79"/>
              </a:rPr>
              <a:t>Diversifier </a:t>
            </a:r>
          </a:p>
          <a:p>
            <a:pPr>
              <a:buFont typeface="Wingdings" pitchFamily="2" charset="2"/>
              <a:buChar char="Ø"/>
            </a:pPr>
            <a:r>
              <a:rPr lang="fr-FR" sz="2400" b="1" dirty="0">
                <a:latin typeface="Aharoni" pitchFamily="2" charset="-79"/>
                <a:cs typeface="Aharoni" pitchFamily="2" charset="-79"/>
              </a:rPr>
              <a:t>Différencier </a:t>
            </a:r>
          </a:p>
        </p:txBody>
      </p:sp>
      <p:sp>
        <p:nvSpPr>
          <p:cNvPr id="11273" name="ZoneTexte 6"/>
          <p:cNvSpPr txBox="1">
            <a:spLocks noChangeArrowheads="1"/>
          </p:cNvSpPr>
          <p:nvPr/>
        </p:nvSpPr>
        <p:spPr bwMode="auto">
          <a:xfrm>
            <a:off x="251520" y="4365104"/>
            <a:ext cx="2305050" cy="461962"/>
          </a:xfrm>
          <a:prstGeom prst="rect">
            <a:avLst/>
          </a:prstGeom>
          <a:noFill/>
          <a:ln w="9525">
            <a:noFill/>
            <a:miter lim="800000"/>
            <a:headEnd/>
            <a:tailEnd/>
          </a:ln>
        </p:spPr>
        <p:txBody>
          <a:bodyPr>
            <a:spAutoFit/>
          </a:bodyPr>
          <a:lstStyle/>
          <a:p>
            <a:r>
              <a:rPr lang="fr-FR" sz="2400" b="1" dirty="0">
                <a:latin typeface="Aharoni" pitchFamily="2" charset="-79"/>
                <a:cs typeface="Aharoni" pitchFamily="2" charset="-79"/>
              </a:rPr>
              <a:t>- Pour : </a:t>
            </a:r>
          </a:p>
        </p:txBody>
      </p:sp>
      <p:sp>
        <p:nvSpPr>
          <p:cNvPr id="8" name="Ellipse 7"/>
          <p:cNvSpPr/>
          <p:nvPr/>
        </p:nvSpPr>
        <p:spPr>
          <a:xfrm>
            <a:off x="395536" y="1916832"/>
            <a:ext cx="3456384" cy="2160240"/>
          </a:xfrm>
          <a:prstGeom prst="ellipse">
            <a:avLst/>
          </a:prstGeom>
          <a:ln w="44450"/>
          <a:scene3d>
            <a:camera prst="orthographicFront"/>
            <a:lightRig rig="threePt" dir="t"/>
          </a:scene3d>
          <a:sp3d extrusionH="76200" contourW="12700">
            <a:bevelT w="209550"/>
            <a:bevelB prst="slope"/>
            <a:extrusionClr>
              <a:srgbClr val="FFFF00"/>
            </a:extrusionClr>
            <a:contourClr>
              <a:srgbClr val="0070C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3600" b="1" dirty="0">
                <a:solidFill>
                  <a:schemeClr val="tx1"/>
                </a:solidFill>
                <a:effectLst>
                  <a:outerShdw blurRad="38100" dist="38100" dir="2700000" algn="tl">
                    <a:srgbClr val="000000">
                      <a:alpha val="43137"/>
                    </a:srgbClr>
                  </a:outerShdw>
                </a:effectLst>
              </a:rPr>
              <a:t>Connaître l’élève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FF00">
                <a:alpha val="37000"/>
              </a:srgbClr>
            </a:gs>
            <a:gs pos="50000">
              <a:schemeClr val="accent1">
                <a:tint val="44500"/>
                <a:satMod val="160000"/>
              </a:schemeClr>
            </a:gs>
            <a:gs pos="100000">
              <a:srgbClr val="FFFF00">
                <a:alpha val="63000"/>
              </a:srgbClr>
            </a:gs>
          </a:gsLst>
          <a:lin ang="5400000" scaled="0"/>
          <a:tileRect/>
        </a:gradFill>
        <a:effectLst/>
      </p:bgPr>
    </p:bg>
    <p:spTree>
      <p:nvGrpSpPr>
        <p:cNvPr id="1" name=""/>
        <p:cNvGrpSpPr/>
        <p:nvPr/>
      </p:nvGrpSpPr>
      <p:grpSpPr>
        <a:xfrm>
          <a:off x="0" y="0"/>
          <a:ext cx="0" cy="0"/>
          <a:chOff x="0" y="0"/>
          <a:chExt cx="0" cy="0"/>
        </a:xfrm>
      </p:grpSpPr>
      <p:sp>
        <p:nvSpPr>
          <p:cNvPr id="15" name="Rectangle à coins arrondis 14"/>
          <p:cNvSpPr/>
          <p:nvPr/>
        </p:nvSpPr>
        <p:spPr>
          <a:xfrm>
            <a:off x="5364163" y="1700213"/>
            <a:ext cx="3024187" cy="727075"/>
          </a:xfrm>
          <a:prstGeom prst="wedgeRoundRectCallout">
            <a:avLst>
              <a:gd name="adj1" fmla="val 43751"/>
              <a:gd name="adj2" fmla="val -511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Rectangle 2"/>
          <p:cNvSpPr>
            <a:spLocks noGrp="1" noChangeArrowheads="1"/>
          </p:cNvSpPr>
          <p:nvPr>
            <p:ph type="title"/>
          </p:nvPr>
        </p:nvSpPr>
        <p:spPr>
          <a:gradFill>
            <a:gsLst>
              <a:gs pos="0">
                <a:schemeClr val="tx2">
                  <a:lumMod val="60000"/>
                  <a:lumOff val="40000"/>
                </a:schemeClr>
              </a:gs>
              <a:gs pos="50000">
                <a:schemeClr val="bg1"/>
              </a:gs>
              <a:gs pos="100000">
                <a:schemeClr val="accent1">
                  <a:tint val="23500"/>
                  <a:satMod val="160000"/>
                </a:schemeClr>
              </a:gs>
            </a:gsLst>
            <a:lin ang="5400000" scaled="0"/>
          </a:gradFill>
          <a:ln w="28575">
            <a:solidFill>
              <a:srgbClr val="000080"/>
            </a:solidFill>
          </a:ln>
        </p:spPr>
        <p:txBody>
          <a:bodyPr rtlCol="0">
            <a:normAutofit/>
          </a:bodyPr>
          <a:lstStyle/>
          <a:p>
            <a:pPr eaLnBrk="1" fontAlgn="auto" hangingPunct="1">
              <a:spcAft>
                <a:spcPts val="0"/>
              </a:spcAft>
              <a:defRPr/>
            </a:pPr>
            <a:r>
              <a:rPr lang="fr-FR" sz="2400" b="1" dirty="0" smtClean="0">
                <a:effectLst>
                  <a:outerShdw blurRad="38100" dist="38100" dir="2700000" algn="tl">
                    <a:srgbClr val="000000">
                      <a:alpha val="43137"/>
                    </a:srgbClr>
                  </a:outerShdw>
                </a:effectLst>
              </a:rPr>
              <a:t>Conception d’un module d’apprentissage X</a:t>
            </a:r>
            <a:br>
              <a:rPr lang="fr-FR" sz="2400" b="1" dirty="0" smtClean="0">
                <a:effectLst>
                  <a:outerShdw blurRad="38100" dist="38100" dir="2700000" algn="tl">
                    <a:srgbClr val="000000">
                      <a:alpha val="43137"/>
                    </a:srgbClr>
                  </a:outerShdw>
                </a:effectLst>
              </a:rPr>
            </a:br>
            <a:r>
              <a:rPr lang="fr-FR" sz="2400" b="1" dirty="0" smtClean="0">
                <a:effectLst>
                  <a:outerShdw blurRad="38100" dist="38100" dir="2700000" algn="tl">
                    <a:srgbClr val="000000">
                      <a:alpha val="43137"/>
                    </a:srgbClr>
                  </a:outerShdw>
                </a:effectLst>
              </a:rPr>
              <a:t>dans un domaine disciplinaire donné</a:t>
            </a:r>
          </a:p>
        </p:txBody>
      </p:sp>
      <p:sp>
        <p:nvSpPr>
          <p:cNvPr id="5" name="Rectangle 4"/>
          <p:cNvSpPr/>
          <p:nvPr/>
        </p:nvSpPr>
        <p:spPr>
          <a:xfrm>
            <a:off x="2268538" y="3716338"/>
            <a:ext cx="4740275"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ZoneTexte 5"/>
          <p:cNvSpPr txBox="1"/>
          <p:nvPr/>
        </p:nvSpPr>
        <p:spPr>
          <a:xfrm>
            <a:off x="2411413" y="3789363"/>
            <a:ext cx="4435475" cy="522287"/>
          </a:xfrm>
          <a:prstGeom prst="rect">
            <a:avLst/>
          </a:prstGeom>
          <a:gradFill>
            <a:gsLst>
              <a:gs pos="0">
                <a:schemeClr val="tx2">
                  <a:lumMod val="60000"/>
                  <a:lumOff val="40000"/>
                </a:schemeClr>
              </a:gs>
              <a:gs pos="50000">
                <a:schemeClr val="bg1"/>
              </a:gs>
              <a:gs pos="100000">
                <a:schemeClr val="accent1">
                  <a:tint val="23500"/>
                  <a:satMod val="160000"/>
                </a:schemeClr>
              </a:gs>
            </a:gsLst>
            <a:lin ang="5400000" scaled="0"/>
          </a:gradFill>
        </p:spPr>
        <p:txBody>
          <a:bodyPr>
            <a:spAutoFit/>
          </a:bodyPr>
          <a:lstStyle/>
          <a:p>
            <a:pPr algn="ctr" fontAlgn="auto">
              <a:spcBef>
                <a:spcPts val="0"/>
              </a:spcBef>
              <a:spcAft>
                <a:spcPts val="0"/>
              </a:spcAft>
              <a:defRPr/>
            </a:pPr>
            <a:r>
              <a:rPr lang="fr-FR" sz="2800" b="1" dirty="0">
                <a:effectLst>
                  <a:outerShdw blurRad="38100" dist="38100" dir="2700000" algn="tl">
                    <a:srgbClr val="000000">
                      <a:alpha val="43137"/>
                    </a:srgbClr>
                  </a:outerShdw>
                </a:effectLst>
                <a:latin typeface="Arial" charset="0"/>
                <a:cs typeface="Arial" charset="0"/>
              </a:rPr>
              <a:t>Compétence travaillée</a:t>
            </a:r>
          </a:p>
        </p:txBody>
      </p:sp>
      <p:sp>
        <p:nvSpPr>
          <p:cNvPr id="7" name="Rectangle à coins arrondis 6"/>
          <p:cNvSpPr/>
          <p:nvPr/>
        </p:nvSpPr>
        <p:spPr>
          <a:xfrm>
            <a:off x="611188" y="1700213"/>
            <a:ext cx="3357562" cy="714375"/>
          </a:xfrm>
          <a:prstGeom prst="wedgeRoundRectCallout">
            <a:avLst>
              <a:gd name="adj1" fmla="val 2693"/>
              <a:gd name="adj2" fmla="val 495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ZoneTexte 7"/>
          <p:cNvSpPr txBox="1"/>
          <p:nvPr/>
        </p:nvSpPr>
        <p:spPr>
          <a:xfrm>
            <a:off x="684213" y="1628775"/>
            <a:ext cx="3184525" cy="984250"/>
          </a:xfrm>
          <a:prstGeom prst="rect">
            <a:avLst/>
          </a:prstGeom>
          <a:noFill/>
        </p:spPr>
        <p:txBody>
          <a:bodyPr>
            <a:spAutoFit/>
          </a:bodyPr>
          <a:lstStyle/>
          <a:p>
            <a:pPr marL="342900" indent="-342900"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 </a:t>
            </a:r>
          </a:p>
          <a:p>
            <a:pPr marL="342900" indent="-342900"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verbale-linguistique</a:t>
            </a:r>
          </a:p>
          <a:p>
            <a:pPr marL="342900" indent="-342900" fontAlgn="auto">
              <a:spcBef>
                <a:spcPts val="0"/>
              </a:spcBef>
              <a:spcAft>
                <a:spcPts val="0"/>
              </a:spcAft>
              <a:defRPr/>
            </a:pPr>
            <a:endParaRPr lang="fr-FR" dirty="0">
              <a:latin typeface="Comic Sans MS" pitchFamily="66" charset="0"/>
              <a:cs typeface="Arial" charset="0"/>
            </a:endParaRPr>
          </a:p>
        </p:txBody>
      </p:sp>
      <p:sp>
        <p:nvSpPr>
          <p:cNvPr id="11" name="Rectangle à coins arrondis 10"/>
          <p:cNvSpPr/>
          <p:nvPr/>
        </p:nvSpPr>
        <p:spPr>
          <a:xfrm>
            <a:off x="684213" y="4652963"/>
            <a:ext cx="3279775" cy="928687"/>
          </a:xfrm>
          <a:prstGeom prst="wedgeRoundRectCallout">
            <a:avLst>
              <a:gd name="adj1" fmla="val -48548"/>
              <a:gd name="adj2" fmla="val 42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ZoneTexte 11"/>
          <p:cNvSpPr txBox="1"/>
          <p:nvPr/>
        </p:nvSpPr>
        <p:spPr>
          <a:xfrm>
            <a:off x="611188" y="4724400"/>
            <a:ext cx="3352800" cy="708025"/>
          </a:xfrm>
          <a:prstGeom prst="rect">
            <a:avLst/>
          </a:prstGeom>
          <a:noFill/>
        </p:spPr>
        <p:txBody>
          <a:bodyPr>
            <a:spAutoFit/>
          </a:bodyPr>
          <a:lstStyle/>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a:t>
            </a:r>
          </a:p>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 Kinesthésique-corporelle</a:t>
            </a:r>
          </a:p>
        </p:txBody>
      </p:sp>
      <p:sp>
        <p:nvSpPr>
          <p:cNvPr id="13" name="Rectangle à coins arrondis 12"/>
          <p:cNvSpPr/>
          <p:nvPr/>
        </p:nvSpPr>
        <p:spPr>
          <a:xfrm>
            <a:off x="5219700" y="4652963"/>
            <a:ext cx="3240088" cy="928687"/>
          </a:xfrm>
          <a:prstGeom prst="wedgeRoundRectCallout">
            <a:avLst>
              <a:gd name="adj1" fmla="val -41403"/>
              <a:gd name="adj2" fmla="val -44840"/>
              <a:gd name="adj3" fmla="val 16667"/>
            </a:avLst>
          </a:prstGeom>
          <a:gradFill>
            <a:gsLst>
              <a:gs pos="0">
                <a:schemeClr val="bg1"/>
              </a:gs>
              <a:gs pos="50000">
                <a:schemeClr val="bg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3"/>
          <p:cNvSpPr txBox="1"/>
          <p:nvPr/>
        </p:nvSpPr>
        <p:spPr>
          <a:xfrm>
            <a:off x="5435600" y="4724400"/>
            <a:ext cx="2952750" cy="708025"/>
          </a:xfrm>
          <a:prstGeom prst="rect">
            <a:avLst/>
          </a:prstGeom>
          <a:solidFill>
            <a:schemeClr val="bg1"/>
          </a:solidFill>
        </p:spPr>
        <p:txBody>
          <a:bodyPr>
            <a:spAutoFit/>
          </a:bodyPr>
          <a:lstStyle/>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 </a:t>
            </a:r>
          </a:p>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logique-mathématique</a:t>
            </a:r>
          </a:p>
        </p:txBody>
      </p:sp>
      <p:sp>
        <p:nvSpPr>
          <p:cNvPr id="9" name="Rectangle à coins arrondis 8"/>
          <p:cNvSpPr/>
          <p:nvPr/>
        </p:nvSpPr>
        <p:spPr>
          <a:xfrm>
            <a:off x="1763713" y="2708275"/>
            <a:ext cx="2498725" cy="792163"/>
          </a:xfrm>
          <a:prstGeom prst="wedgeRoundRectCallout">
            <a:avLst>
              <a:gd name="adj1" fmla="val 49866"/>
              <a:gd name="adj2" fmla="val -39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b="1" i="1" dirty="0">
                <a:latin typeface="Comic Sans MS" pitchFamily="66" charset="0"/>
                <a:cs typeface="Arial" charset="0"/>
              </a:rPr>
              <a:t>dominante interpersonnelle</a:t>
            </a:r>
          </a:p>
        </p:txBody>
      </p:sp>
      <p:sp>
        <p:nvSpPr>
          <p:cNvPr id="16" name="ZoneTexte 15"/>
          <p:cNvSpPr txBox="1"/>
          <p:nvPr/>
        </p:nvSpPr>
        <p:spPr>
          <a:xfrm>
            <a:off x="5292725" y="1700213"/>
            <a:ext cx="3167063" cy="708025"/>
          </a:xfrm>
          <a:prstGeom prst="rect">
            <a:avLst/>
          </a:prstGeom>
          <a:noFill/>
        </p:spPr>
        <p:txBody>
          <a:bodyPr>
            <a:spAutoFit/>
          </a:bodyPr>
          <a:lstStyle/>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 </a:t>
            </a:r>
          </a:p>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musicale-rythmique</a:t>
            </a:r>
            <a:endParaRPr lang="fr-FR" sz="2000" i="1" dirty="0">
              <a:effectLst>
                <a:outerShdw blurRad="38100" dist="38100" dir="2700000" algn="tl">
                  <a:srgbClr val="000000">
                    <a:alpha val="43137"/>
                  </a:srgbClr>
                </a:outerShdw>
              </a:effectLst>
              <a:latin typeface="Arial" charset="0"/>
              <a:cs typeface="Arial" charset="0"/>
            </a:endParaRPr>
          </a:p>
        </p:txBody>
      </p:sp>
      <p:sp>
        <p:nvSpPr>
          <p:cNvPr id="17" name="Rectangle à coins arrondis 16"/>
          <p:cNvSpPr/>
          <p:nvPr/>
        </p:nvSpPr>
        <p:spPr>
          <a:xfrm>
            <a:off x="5076825" y="2636838"/>
            <a:ext cx="2808288" cy="876300"/>
          </a:xfrm>
          <a:prstGeom prst="wedgeRoundRectCallout">
            <a:avLst>
              <a:gd name="adj1" fmla="val -32203"/>
              <a:gd name="adj2" fmla="val -488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ZoneTexte 17"/>
          <p:cNvSpPr txBox="1"/>
          <p:nvPr/>
        </p:nvSpPr>
        <p:spPr>
          <a:xfrm>
            <a:off x="5003800" y="2708275"/>
            <a:ext cx="2736850" cy="708025"/>
          </a:xfrm>
          <a:prstGeom prst="rect">
            <a:avLst/>
          </a:prstGeom>
          <a:noFill/>
        </p:spPr>
        <p:txBody>
          <a:bodyPr>
            <a:spAutoFit/>
          </a:bodyPr>
          <a:lstStyle/>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 </a:t>
            </a:r>
          </a:p>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intra personnelle</a:t>
            </a:r>
          </a:p>
        </p:txBody>
      </p:sp>
      <p:sp>
        <p:nvSpPr>
          <p:cNvPr id="19" name="Rectangle à coins arrondis 18"/>
          <p:cNvSpPr/>
          <p:nvPr/>
        </p:nvSpPr>
        <p:spPr>
          <a:xfrm>
            <a:off x="468313" y="5732463"/>
            <a:ext cx="2808287" cy="877887"/>
          </a:xfrm>
          <a:prstGeom prst="wedgeRoundRectCallout">
            <a:avLst>
              <a:gd name="adj1" fmla="val -21197"/>
              <a:gd name="adj2" fmla="val 47358"/>
              <a:gd name="adj3" fmla="val 16667"/>
            </a:avLst>
          </a:prstGeom>
          <a:gradFill>
            <a:gsLst>
              <a:gs pos="0">
                <a:schemeClr val="bg1"/>
              </a:gs>
              <a:gs pos="50000">
                <a:schemeClr val="bg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ZoneTexte 19"/>
          <p:cNvSpPr txBox="1"/>
          <p:nvPr/>
        </p:nvSpPr>
        <p:spPr>
          <a:xfrm>
            <a:off x="539750" y="5805488"/>
            <a:ext cx="2592388" cy="708025"/>
          </a:xfrm>
          <a:prstGeom prst="rect">
            <a:avLst/>
          </a:prstGeom>
          <a:noFill/>
        </p:spPr>
        <p:txBody>
          <a:bodyPr>
            <a:spAutoFit/>
          </a:bodyPr>
          <a:lstStyle/>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a:t>
            </a:r>
          </a:p>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 visuelle-spatiale</a:t>
            </a:r>
          </a:p>
        </p:txBody>
      </p:sp>
      <p:sp>
        <p:nvSpPr>
          <p:cNvPr id="21" name="Rectangle à coins arrondis 20"/>
          <p:cNvSpPr/>
          <p:nvPr/>
        </p:nvSpPr>
        <p:spPr>
          <a:xfrm>
            <a:off x="4140200" y="5949950"/>
            <a:ext cx="3960813" cy="714375"/>
          </a:xfrm>
          <a:prstGeom prst="wedgeRoundRectCallout">
            <a:avLst>
              <a:gd name="adj1" fmla="val -21809"/>
              <a:gd name="adj2" fmla="val 476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2" name="ZoneTexte 21"/>
          <p:cNvSpPr txBox="1"/>
          <p:nvPr/>
        </p:nvSpPr>
        <p:spPr>
          <a:xfrm>
            <a:off x="4356100" y="6092825"/>
            <a:ext cx="3671888" cy="400050"/>
          </a:xfrm>
          <a:prstGeom prst="rect">
            <a:avLst/>
          </a:prstGeom>
          <a:noFill/>
        </p:spPr>
        <p:txBody>
          <a:bodyPr>
            <a:spAutoFit/>
          </a:bodyPr>
          <a:lstStyle/>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 naturaliste</a:t>
            </a:r>
            <a:endParaRPr lang="fr-FR" sz="2000" i="1" dirty="0">
              <a:effectLst>
                <a:outerShdw blurRad="38100" dist="38100" dir="2700000" algn="tl">
                  <a:srgbClr val="000000">
                    <a:alpha val="43137"/>
                  </a:srgbClr>
                </a:outerShdw>
              </a:effectLst>
              <a:latin typeface="Comic Sans MS" pitchFamily="66" charset="0"/>
              <a:cs typeface="Arial" charset="0"/>
            </a:endParaRPr>
          </a:p>
        </p:txBody>
      </p:sp>
      <p:sp>
        <p:nvSpPr>
          <p:cNvPr id="10" name="ZoneTexte 9"/>
          <p:cNvSpPr txBox="1"/>
          <p:nvPr/>
        </p:nvSpPr>
        <p:spPr>
          <a:xfrm>
            <a:off x="1835150" y="2708275"/>
            <a:ext cx="2305050" cy="708025"/>
          </a:xfrm>
          <a:prstGeom prst="rect">
            <a:avLst/>
          </a:prstGeom>
          <a:noFill/>
        </p:spPr>
        <p:txBody>
          <a:bodyPr>
            <a:spAutoFit/>
          </a:bodyPr>
          <a:lstStyle/>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Dominante </a:t>
            </a:r>
          </a:p>
          <a:p>
            <a:pPr algn="ctr" fontAlgn="auto">
              <a:spcBef>
                <a:spcPts val="0"/>
              </a:spcBef>
              <a:spcAft>
                <a:spcPts val="0"/>
              </a:spcAft>
              <a:defRPr/>
            </a:pPr>
            <a:r>
              <a:rPr lang="fr-FR" sz="2000" b="1" i="1" dirty="0">
                <a:effectLst>
                  <a:outerShdw blurRad="38100" dist="38100" dir="2700000" algn="tl">
                    <a:srgbClr val="000000">
                      <a:alpha val="43137"/>
                    </a:srgbClr>
                  </a:outerShdw>
                </a:effectLst>
                <a:latin typeface="Comic Sans MS" pitchFamily="66" charset="0"/>
                <a:cs typeface="Arial" charset="0"/>
              </a:rPr>
              <a:t>interpersonnelle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ppt_x"/>
                                          </p:val>
                                        </p:tav>
                                        <p:tav tm="100000">
                                          <p:val>
                                            <p:strVal val="#ppt_x"/>
                                          </p:val>
                                        </p:tav>
                                      </p:tavLst>
                                    </p:anim>
                                    <p:anim calcmode="lin" valueType="num">
                                      <p:cBhvr additive="base">
                                        <p:cTn id="8"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0" fill="hold"/>
                                        <p:tgtEl>
                                          <p:spTgt spid="19"/>
                                        </p:tgtEl>
                                        <p:attrNameLst>
                                          <p:attrName>ppt_x</p:attrName>
                                        </p:attrNameLst>
                                      </p:cBhvr>
                                      <p:tavLst>
                                        <p:tav tm="0">
                                          <p:val>
                                            <p:strVal val="#ppt_x"/>
                                          </p:val>
                                        </p:tav>
                                        <p:tav tm="100000">
                                          <p:val>
                                            <p:strVal val="#ppt_x"/>
                                          </p:val>
                                        </p:tav>
                                      </p:tavLst>
                                    </p:anim>
                                    <p:anim calcmode="lin" valueType="num">
                                      <p:cBhvr additive="base">
                                        <p:cTn id="14"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28595" y="1071545"/>
            <a:ext cx="8143933" cy="785829"/>
          </a:xfrm>
          <a:gradFill>
            <a:gsLst>
              <a:gs pos="53000">
                <a:schemeClr val="accent1">
                  <a:tint val="66000"/>
                  <a:satMod val="160000"/>
                  <a:alpha val="65000"/>
                </a:schemeClr>
              </a:gs>
              <a:gs pos="50000">
                <a:schemeClr val="accent1">
                  <a:tint val="44500"/>
                  <a:satMod val="160000"/>
                </a:schemeClr>
              </a:gs>
              <a:gs pos="100000">
                <a:schemeClr val="accent1">
                  <a:tint val="23500"/>
                  <a:satMod val="160000"/>
                </a:schemeClr>
              </a:gs>
            </a:gsLst>
            <a:lin ang="5400000" scaled="0"/>
          </a:gradFill>
          <a:ln w="28575">
            <a:solidFill>
              <a:srgbClr val="000080"/>
            </a:solidFill>
          </a:ln>
        </p:spPr>
        <p:txBody>
          <a:bodyPr/>
          <a:lstStyle/>
          <a:p>
            <a:pPr eaLnBrk="1" hangingPunct="1">
              <a:defRPr/>
            </a:pPr>
            <a:r>
              <a:rPr lang="fr-FR" sz="2400" b="1" dirty="0" smtClean="0"/>
              <a:t>Un exemple de mise en œuvre</a:t>
            </a:r>
            <a:r>
              <a:rPr lang="fr-FR" sz="2400" dirty="0" smtClean="0"/>
              <a:t>:  en Mathématiques , au </a:t>
            </a:r>
            <a:r>
              <a:rPr lang="fr-FR" sz="2400" b="1" dirty="0" smtClean="0"/>
              <a:t>cycle I</a:t>
            </a:r>
            <a:r>
              <a:rPr lang="fr-FR" sz="2400" dirty="0" smtClean="0"/>
              <a:t> </a:t>
            </a:r>
            <a:br>
              <a:rPr lang="fr-FR" sz="2400" dirty="0" smtClean="0"/>
            </a:br>
            <a:r>
              <a:rPr lang="fr-FR" sz="2400" dirty="0" smtClean="0"/>
              <a:t> </a:t>
            </a:r>
            <a:r>
              <a:rPr lang="fr-FR" sz="2000" b="1" dirty="0" smtClean="0"/>
              <a:t>Domaine: </a:t>
            </a:r>
            <a:r>
              <a:rPr lang="fr-FR" sz="2000" dirty="0" smtClean="0"/>
              <a:t>découverte du monde :</a:t>
            </a:r>
            <a:r>
              <a:rPr lang="fr-FR" sz="2400" dirty="0" smtClean="0"/>
              <a:t> </a:t>
            </a:r>
            <a:r>
              <a:rPr lang="fr-FR" sz="2000" dirty="0" smtClean="0"/>
              <a:t>la construction du nombre</a:t>
            </a:r>
            <a:endParaRPr lang="fr-FR" sz="4000" dirty="0" smtClean="0"/>
          </a:p>
        </p:txBody>
      </p:sp>
      <p:graphicFrame>
        <p:nvGraphicFramePr>
          <p:cNvPr id="1026" name="Object 2"/>
          <p:cNvGraphicFramePr>
            <a:graphicFrameLocks noChangeAspect="1"/>
          </p:cNvGraphicFramePr>
          <p:nvPr>
            <p:ph idx="1"/>
          </p:nvPr>
        </p:nvGraphicFramePr>
        <p:xfrm>
          <a:off x="142875" y="2357438"/>
          <a:ext cx="8858250" cy="4319587"/>
        </p:xfrm>
        <a:graphic>
          <a:graphicData uri="http://schemas.openxmlformats.org/presentationml/2006/ole">
            <p:oleObj spid="_x0000_s18434" name="MindManager Document" r:id="rId4" imgW="11541600" imgH="5277600" progId="">
              <p:embed/>
            </p:oleObj>
          </a:graphicData>
        </a:graphic>
      </p:graphicFrame>
      <p:sp>
        <p:nvSpPr>
          <p:cNvPr id="1030" name="Rectangle 3"/>
          <p:cNvSpPr>
            <a:spLocks noChangeArrowheads="1"/>
          </p:cNvSpPr>
          <p:nvPr/>
        </p:nvSpPr>
        <p:spPr bwMode="auto">
          <a:xfrm>
            <a:off x="285750" y="285750"/>
            <a:ext cx="8429625" cy="642938"/>
          </a:xfrm>
          <a:prstGeom prst="rect">
            <a:avLst/>
          </a:prstGeom>
          <a:noFill/>
          <a:ln w="9525">
            <a:noFill/>
            <a:miter lim="800000"/>
            <a:headEnd/>
            <a:tailEnd/>
          </a:ln>
        </p:spPr>
        <p:txBody>
          <a:bodyPr>
            <a:spAutoFit/>
          </a:bodyPr>
          <a:lstStyle/>
          <a:p>
            <a:pPr algn="ctr"/>
            <a:r>
              <a:rPr lang="fr-FR" b="1"/>
              <a:t>Objectif </a:t>
            </a:r>
            <a:r>
              <a:rPr lang="fr-FR"/>
              <a:t>: </a:t>
            </a:r>
            <a:r>
              <a:rPr lang="fr-FR" i="1"/>
              <a:t>favoriser une prise en charge scolaire adaptée aux besoins des élèves intellectuellement précoces</a:t>
            </a:r>
          </a:p>
        </p:txBody>
      </p:sp>
      <p:sp>
        <p:nvSpPr>
          <p:cNvPr id="1031" name="ZoneTexte 4"/>
          <p:cNvSpPr txBox="1">
            <a:spLocks noChangeArrowheads="1"/>
          </p:cNvSpPr>
          <p:nvPr/>
        </p:nvSpPr>
        <p:spPr bwMode="auto">
          <a:xfrm>
            <a:off x="428625" y="1928813"/>
            <a:ext cx="8199438" cy="369887"/>
          </a:xfrm>
          <a:prstGeom prst="rect">
            <a:avLst/>
          </a:prstGeom>
          <a:noFill/>
          <a:ln w="9525">
            <a:noFill/>
            <a:miter lim="800000"/>
            <a:headEnd/>
            <a:tailEnd/>
          </a:ln>
        </p:spPr>
        <p:txBody>
          <a:bodyPr wrap="none">
            <a:spAutoFit/>
          </a:bodyPr>
          <a:lstStyle/>
          <a:p>
            <a:r>
              <a:rPr lang="fr-FR" b="1">
                <a:latin typeface="Aharoni" pitchFamily="2" charset="-79"/>
                <a:cs typeface="Aharoni" pitchFamily="2" charset="-79"/>
              </a:rPr>
              <a:t>Proposer  des activités différenciées et adaptées selon le profil de l’élève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28596" y="1000108"/>
            <a:ext cx="8229600" cy="773128"/>
          </a:xfrm>
          <a:gradFill>
            <a:gsLst>
              <a:gs pos="53000">
                <a:schemeClr val="accent1">
                  <a:tint val="66000"/>
                  <a:satMod val="160000"/>
                  <a:alpha val="65000"/>
                </a:schemeClr>
              </a:gs>
              <a:gs pos="50000">
                <a:schemeClr val="accent1">
                  <a:tint val="44500"/>
                  <a:satMod val="160000"/>
                </a:schemeClr>
              </a:gs>
              <a:gs pos="100000">
                <a:schemeClr val="accent1">
                  <a:tint val="23500"/>
                  <a:satMod val="160000"/>
                </a:schemeClr>
              </a:gs>
            </a:gsLst>
            <a:lin ang="5400000" scaled="0"/>
          </a:gradFill>
          <a:ln w="28575">
            <a:solidFill>
              <a:srgbClr val="000080"/>
            </a:solidFill>
          </a:ln>
        </p:spPr>
        <p:txBody>
          <a:bodyPr/>
          <a:lstStyle/>
          <a:p>
            <a:pPr eaLnBrk="1" hangingPunct="1">
              <a:defRPr/>
            </a:pPr>
            <a:r>
              <a:rPr lang="fr-FR" sz="2400" b="1" dirty="0" smtClean="0"/>
              <a:t>Un exemple de mise en œuvre :</a:t>
            </a:r>
            <a:br>
              <a:rPr lang="fr-FR" sz="2400" b="1" dirty="0" smtClean="0"/>
            </a:br>
            <a:r>
              <a:rPr lang="fr-FR" sz="2400" b="1" dirty="0" smtClean="0"/>
              <a:t> cycle III - </a:t>
            </a:r>
            <a:r>
              <a:rPr lang="fr-FR" sz="2400" dirty="0" smtClean="0"/>
              <a:t>domaine disciplinaire </a:t>
            </a:r>
            <a:r>
              <a:rPr lang="fr-FR" sz="2400" b="1" dirty="0" smtClean="0"/>
              <a:t>: Histoire</a:t>
            </a:r>
          </a:p>
        </p:txBody>
      </p:sp>
      <p:graphicFrame>
        <p:nvGraphicFramePr>
          <p:cNvPr id="2050" name="Object 2"/>
          <p:cNvGraphicFramePr>
            <a:graphicFrameLocks noChangeAspect="1"/>
          </p:cNvGraphicFramePr>
          <p:nvPr>
            <p:ph idx="1"/>
          </p:nvPr>
        </p:nvGraphicFramePr>
        <p:xfrm>
          <a:off x="142875" y="1928813"/>
          <a:ext cx="8858250" cy="3268662"/>
        </p:xfrm>
        <a:graphic>
          <a:graphicData uri="http://schemas.openxmlformats.org/presentationml/2006/ole">
            <p:oleObj spid="_x0000_s19458" name="MindManager Document" r:id="rId4" imgW="9511200" imgH="3567600" progId="">
              <p:embed/>
            </p:oleObj>
          </a:graphicData>
        </a:graphic>
      </p:graphicFrame>
      <p:sp>
        <p:nvSpPr>
          <p:cNvPr id="2054" name="ZoneTexte 3"/>
          <p:cNvSpPr txBox="1">
            <a:spLocks noChangeArrowheads="1"/>
          </p:cNvSpPr>
          <p:nvPr/>
        </p:nvSpPr>
        <p:spPr bwMode="auto">
          <a:xfrm>
            <a:off x="428625" y="285750"/>
            <a:ext cx="8429625" cy="646113"/>
          </a:xfrm>
          <a:prstGeom prst="rect">
            <a:avLst/>
          </a:prstGeom>
          <a:noFill/>
          <a:ln w="9525">
            <a:noFill/>
            <a:miter lim="800000"/>
            <a:headEnd/>
            <a:tailEnd/>
          </a:ln>
        </p:spPr>
        <p:txBody>
          <a:bodyPr>
            <a:spAutoFit/>
          </a:bodyPr>
          <a:lstStyle/>
          <a:p>
            <a:pPr algn="ctr"/>
            <a:r>
              <a:rPr lang="fr-FR"/>
              <a:t> </a:t>
            </a:r>
            <a:r>
              <a:rPr lang="fr-FR" b="1"/>
              <a:t>Objectif :</a:t>
            </a:r>
            <a:r>
              <a:rPr lang="fr-FR"/>
              <a:t> favoriser une prise en charge scolaire adaptée aux besoins des élèves intellectuellement précoces</a:t>
            </a:r>
          </a:p>
        </p:txBody>
      </p:sp>
      <p:sp>
        <p:nvSpPr>
          <p:cNvPr id="2055" name="Rectangle 4"/>
          <p:cNvSpPr>
            <a:spLocks noChangeArrowheads="1"/>
          </p:cNvSpPr>
          <p:nvPr/>
        </p:nvSpPr>
        <p:spPr bwMode="auto">
          <a:xfrm>
            <a:off x="214313" y="5357813"/>
            <a:ext cx="8715375" cy="2308225"/>
          </a:xfrm>
          <a:prstGeom prst="rect">
            <a:avLst/>
          </a:prstGeom>
          <a:noFill/>
          <a:ln w="9525">
            <a:noFill/>
            <a:miter lim="800000"/>
            <a:headEnd/>
            <a:tailEnd/>
          </a:ln>
        </p:spPr>
        <p:txBody>
          <a:bodyPr>
            <a:spAutoFit/>
          </a:bodyPr>
          <a:lstStyle/>
          <a:p>
            <a:pPr>
              <a:buFont typeface="Arial" pitchFamily="34" charset="0"/>
              <a:buChar char="•"/>
            </a:pPr>
            <a:r>
              <a:rPr lang="fr-FR" b="1">
                <a:latin typeface="Times New Roman" pitchFamily="18" charset="0"/>
                <a:cs typeface="Times New Roman" pitchFamily="18" charset="0"/>
              </a:rPr>
              <a:t> Tous les élèves pourront participer à tous les ateliers.</a:t>
            </a:r>
          </a:p>
          <a:p>
            <a:pPr>
              <a:buFont typeface="Arial" pitchFamily="34" charset="0"/>
              <a:buChar char="•"/>
            </a:pPr>
            <a:r>
              <a:rPr lang="fr-FR" b="1" i="1">
                <a:latin typeface="Times New Roman" pitchFamily="18" charset="0"/>
                <a:cs typeface="Times New Roman" pitchFamily="18" charset="0"/>
              </a:rPr>
              <a:t> Mais ils passeront en priorité selon la nature de leur(s) dominante(s) dans les ateliers dans lesquels il est certain qu’ils ne seront pas en échec.</a:t>
            </a:r>
          </a:p>
          <a:p>
            <a:pPr>
              <a:buFont typeface="Arial" pitchFamily="34" charset="0"/>
              <a:buChar char="•"/>
            </a:pPr>
            <a:r>
              <a:rPr lang="fr-FR" b="1">
                <a:latin typeface="Times New Roman" pitchFamily="18" charset="0"/>
                <a:cs typeface="Times New Roman" pitchFamily="18" charset="0"/>
              </a:rPr>
              <a:t> Enfin, ils travailleront les situations leur permettant d’améliorer les intelligences à renforcer.</a:t>
            </a:r>
          </a:p>
          <a:p>
            <a:endParaRPr lang="fr-FR" b="1" i="1">
              <a:latin typeface="Times New Roman" pitchFamily="18" charset="0"/>
              <a:cs typeface="Times New Roman" pitchFamily="18" charset="0"/>
            </a:endParaRPr>
          </a:p>
          <a:p>
            <a:endParaRPr lang="fr-FR" b="1" i="1">
              <a:latin typeface="Times New Roman" pitchFamily="18" charset="0"/>
              <a:cs typeface="Times New Roman" pitchFamily="18" charset="0"/>
            </a:endParaRPr>
          </a:p>
          <a:p>
            <a:r>
              <a:rPr lang="fr-FR" b="1">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857250" y="285750"/>
            <a:ext cx="7258050" cy="428625"/>
          </a:xfrm>
        </p:spPr>
        <p:txBody>
          <a:bodyPr rtlCol="0">
            <a:noAutofit/>
          </a:bodyPr>
          <a:lstStyle/>
          <a:p>
            <a:pPr eaLnBrk="1" fontAlgn="auto" hangingPunct="1">
              <a:spcAft>
                <a:spcPts val="0"/>
              </a:spcAft>
              <a:defRPr/>
            </a:pPr>
            <a:r>
              <a:rPr lang="fr-FR" sz="2800" b="1" dirty="0" smtClean="0"/>
              <a:t>Bibliographie et </a:t>
            </a:r>
            <a:r>
              <a:rPr lang="fr-FR" sz="2800" b="1" dirty="0" err="1" smtClean="0"/>
              <a:t>sitographie</a:t>
            </a:r>
            <a:endParaRPr lang="fr-FR" sz="2800" b="1" dirty="0" smtClean="0"/>
          </a:p>
        </p:txBody>
      </p:sp>
      <p:graphicFrame>
        <p:nvGraphicFramePr>
          <p:cNvPr id="4" name="Espace réservé du tableau 3"/>
          <p:cNvGraphicFramePr>
            <a:graphicFrameLocks noGrp="1"/>
          </p:cNvGraphicFramePr>
          <p:nvPr/>
        </p:nvGraphicFramePr>
        <p:xfrm>
          <a:off x="323528" y="836712"/>
          <a:ext cx="8355210" cy="2560320"/>
        </p:xfrm>
        <a:graphic>
          <a:graphicData uri="http://schemas.openxmlformats.org/drawingml/2006/table">
            <a:tbl>
              <a:tblPr/>
              <a:tblGrid>
                <a:gridCol w="3035126"/>
                <a:gridCol w="2318462"/>
                <a:gridCol w="3001622"/>
              </a:tblGrid>
              <a:tr h="2376264">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a:tabLst/>
                      </a:pPr>
                      <a:r>
                        <a:rPr kumimoji="0" lang="fr-FR" sz="1200" b="1" i="0" u="none" strike="noStrike" cap="none" normalizeH="0" baseline="0" dirty="0" smtClean="0">
                          <a:ln>
                            <a:noFill/>
                          </a:ln>
                          <a:solidFill>
                            <a:schemeClr val="tx1"/>
                          </a:solidFill>
                          <a:effectLst/>
                          <a:latin typeface="Arial" pitchFamily="34" charset="0"/>
                        </a:rPr>
                        <a:t>Les intelligences multiples </a:t>
                      </a:r>
                      <a:r>
                        <a:rPr kumimoji="0" lang="fr-FR" sz="1200" b="1" i="1" u="none" strike="noStrike" cap="none" normalizeH="0" baseline="0" dirty="0" smtClean="0">
                          <a:ln>
                            <a:noFill/>
                          </a:ln>
                          <a:solidFill>
                            <a:schemeClr val="tx1"/>
                          </a:solidFill>
                          <a:effectLst/>
                          <a:latin typeface="Arial" pitchFamily="34" charset="0"/>
                        </a:rPr>
                        <a:t>(base théorique</a:t>
                      </a:r>
                      <a:r>
                        <a:rPr kumimoji="0" lang="fr-FR" sz="1200" b="1" i="0" u="none" strike="noStrike" cap="none" normalizeH="0" baseline="0" dirty="0" smtClean="0">
                          <a:ln>
                            <a:noFill/>
                          </a:ln>
                          <a:solidFill>
                            <a:schemeClr val="tx1"/>
                          </a:solidFill>
                          <a:effectLst/>
                          <a:latin typeface="Arial" pitchFamily="34" charset="0"/>
                        </a:rPr>
                        <a:t>)</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rPr>
                        <a:t>B. l’école des intelligences </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Black" pitchFamily="34" charset="0"/>
                        </a:rPr>
                        <a:t>C. Guides pour enseigner autrement avec les I.M. aux cycles 1 – 2 - 3</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rPr>
                        <a:t>D.L'intelligence et l’école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rPr>
                        <a:t>E. Apprivoiser les différences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txBody>
                  <a:tcPr marL="89535" marR="895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alpha val="85881"/>
                      </a:srgb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1200" b="1" i="0" u="none" strike="noStrike" cap="none" normalizeH="0" baseline="0" dirty="0" smtClean="0">
                          <a:ln>
                            <a:noFill/>
                          </a:ln>
                          <a:solidFill>
                            <a:schemeClr val="tx1"/>
                          </a:solidFill>
                          <a:effectLst/>
                          <a:latin typeface="Arial" pitchFamily="34" charset="0"/>
                        </a:rPr>
                        <a:t>Howard Gardner </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pPr>
                      <a:endParaRPr kumimoji="0" lang="en-US"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lphaUcPeriod"/>
                        <a:tabLst/>
                      </a:pPr>
                      <a:endParaRPr kumimoji="0" lang="en-US"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rPr>
                        <a:t>B.  Bruno Hourst</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Black"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Black" pitchFamily="34" charset="0"/>
                        </a:rPr>
                        <a:t>C.  V. Garas, </a:t>
                      </a:r>
                    </a:p>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fr-FR" sz="1200" b="1" i="0" u="none" strike="noStrike" cap="none" normalizeH="0" baseline="0" dirty="0" smtClean="0">
                          <a:ln>
                            <a:noFill/>
                          </a:ln>
                          <a:solidFill>
                            <a:schemeClr val="tx1"/>
                          </a:solidFill>
                          <a:effectLst/>
                          <a:latin typeface="Arial Black" pitchFamily="34" charset="0"/>
                        </a:rPr>
                        <a:t>      C. Chevalier</a:t>
                      </a:r>
                    </a:p>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fr-FR" sz="1200" b="1" i="0" u="none" strike="noStrike" cap="none" normalizeH="0" baseline="0" dirty="0" smtClean="0">
                          <a:ln>
                            <a:noFill/>
                          </a:ln>
                          <a:solidFill>
                            <a:schemeClr val="tx1"/>
                          </a:solidFill>
                          <a:effectLst/>
                          <a:latin typeface="Arial Black" pitchFamily="34" charset="0"/>
                        </a:rPr>
                        <a:t>      B. </a:t>
                      </a:r>
                      <a:r>
                        <a:rPr kumimoji="0" lang="fr-FR" sz="1200" b="1" i="0" u="none" strike="noStrike" cap="none" normalizeH="0" baseline="0" dirty="0" err="1" smtClean="0">
                          <a:ln>
                            <a:noFill/>
                          </a:ln>
                          <a:solidFill>
                            <a:schemeClr val="tx1"/>
                          </a:solidFill>
                          <a:effectLst/>
                          <a:latin typeface="Arial Black" pitchFamily="34" charset="0"/>
                        </a:rPr>
                        <a:t>Hourst</a:t>
                      </a:r>
                      <a:r>
                        <a:rPr kumimoji="0" lang="fr-FR" sz="1200" b="1" i="0" u="none" strike="noStrike" cap="none" normalizeH="0" baseline="0" dirty="0" smtClean="0">
                          <a:ln>
                            <a:noFill/>
                          </a:ln>
                          <a:solidFill>
                            <a:schemeClr val="tx1"/>
                          </a:solidFill>
                          <a:effectLst/>
                          <a:latin typeface="Arial Black" pitchFamily="34" charset="0"/>
                        </a:rPr>
                        <a:t>… </a:t>
                      </a:r>
                    </a:p>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fr-FR" sz="1200" b="1" i="0" u="none" strike="noStrike" cap="none" normalizeH="0" baseline="0" dirty="0" smtClean="0">
                          <a:ln>
                            <a:noFill/>
                          </a:ln>
                          <a:solidFill>
                            <a:schemeClr val="tx1"/>
                          </a:solidFill>
                          <a:effectLst/>
                          <a:latin typeface="Arial" pitchFamily="34" charset="0"/>
                        </a:rPr>
                        <a:t>D. Howard Gardner</a:t>
                      </a:r>
                    </a:p>
                    <a:p>
                      <a:pPr marL="342900" marR="0" lvl="0" indent="-342900" algn="l" defTabSz="914400" rtl="0" eaLnBrk="1" fontAlgn="base" latinLnBrk="0" hangingPunct="1">
                        <a:lnSpc>
                          <a:spcPct val="100000"/>
                        </a:lnSpc>
                        <a:spcBef>
                          <a:spcPct val="0"/>
                        </a:spcBef>
                        <a:spcAft>
                          <a:spcPct val="0"/>
                        </a:spcAft>
                        <a:buClrTx/>
                        <a:buSzTx/>
                        <a:buFont typeface="+mj-lt"/>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fr-FR" sz="1200" b="1" i="0" u="none" strike="noStrike" cap="none" normalizeH="0" baseline="0" dirty="0" smtClean="0">
                          <a:ln>
                            <a:noFill/>
                          </a:ln>
                          <a:solidFill>
                            <a:schemeClr val="tx1"/>
                          </a:solidFill>
                          <a:effectLst/>
                          <a:latin typeface="Arial" pitchFamily="34" charset="0"/>
                        </a:rPr>
                        <a:t>E. Jacqueline Caron</a:t>
                      </a:r>
                    </a:p>
                  </a:txBody>
                  <a:tcPr marL="89535" marR="895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lphaUcPeriod"/>
                        <a:tabLst/>
                      </a:pPr>
                      <a:r>
                        <a:rPr kumimoji="0" lang="fr-FR" sz="1200" b="1" i="0" u="none" strike="noStrike" cap="none" normalizeH="0" baseline="0" dirty="0" smtClean="0">
                          <a:ln>
                            <a:noFill/>
                          </a:ln>
                          <a:solidFill>
                            <a:schemeClr val="tx1"/>
                          </a:solidFill>
                          <a:effectLst/>
                          <a:latin typeface="Arial" pitchFamily="34" charset="0"/>
                        </a:rPr>
                        <a:t>RETZ – 1995</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rPr>
                        <a:t>B. Hachette – 2006</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Black"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Black" pitchFamily="34" charset="0"/>
                        </a:rPr>
                        <a:t>C. RETZ – 2011 – 2013 2009</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lphaUcPeriod"/>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rPr>
                        <a:t>D – RETZ - </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rPr>
                        <a:t>E. </a:t>
                      </a:r>
                      <a:r>
                        <a:rPr kumimoji="0" lang="fr-FR" sz="1200" b="1" i="0" u="none" strike="noStrike" cap="none" normalizeH="0" baseline="0" dirty="0" err="1" smtClean="0">
                          <a:ln>
                            <a:noFill/>
                          </a:ln>
                          <a:solidFill>
                            <a:schemeClr val="tx1"/>
                          </a:solidFill>
                          <a:effectLst/>
                          <a:latin typeface="Arial" pitchFamily="34" charset="0"/>
                        </a:rPr>
                        <a:t>Chenelière</a:t>
                      </a:r>
                      <a:r>
                        <a:rPr kumimoji="0" lang="fr-FR" sz="1200" b="1" i="0" u="none" strike="noStrike" cap="none" normalizeH="0" baseline="0" dirty="0" smtClean="0">
                          <a:ln>
                            <a:noFill/>
                          </a:ln>
                          <a:solidFill>
                            <a:schemeClr val="tx1"/>
                          </a:solidFill>
                          <a:effectLst/>
                          <a:latin typeface="Arial" pitchFamily="34" charset="0"/>
                        </a:rPr>
                        <a:t> didactique- 2003</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chemeClr val="tx1"/>
                        </a:solidFill>
                        <a:effectLst/>
                        <a:latin typeface="Arial" pitchFamily="34" charset="0"/>
                      </a:endParaRPr>
                    </a:p>
                  </a:txBody>
                  <a:tcPr marL="89535" marR="895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5" name="ZoneTexte 4"/>
          <p:cNvSpPr txBox="1"/>
          <p:nvPr/>
        </p:nvSpPr>
        <p:spPr>
          <a:xfrm>
            <a:off x="323528" y="3645024"/>
            <a:ext cx="8352928" cy="3077766"/>
          </a:xfrm>
          <a:prstGeom prst="rect">
            <a:avLst/>
          </a:prstGeom>
          <a:solidFill>
            <a:schemeClr val="accent6">
              <a:lumMod val="20000"/>
              <a:lumOff val="80000"/>
            </a:schemeClr>
          </a:solidFill>
          <a:ln w="19050">
            <a:solidFill>
              <a:srgbClr val="FFC000"/>
            </a:solidFill>
          </a:ln>
        </p:spPr>
        <p:txBody>
          <a:bodyPr wrap="square" rtlCol="0">
            <a:spAutoFit/>
          </a:bodyPr>
          <a:lstStyle/>
          <a:p>
            <a:r>
              <a:rPr lang="fr-FR" sz="1300" b="1" u="sng" dirty="0" smtClean="0">
                <a:hlinkClick r:id="rId3"/>
              </a:rPr>
              <a:t>http://eduscol.education.fr/cid52893/intelligences-multiples.html</a:t>
            </a:r>
            <a:endParaRPr lang="fr-FR" sz="1300" dirty="0" smtClean="0"/>
          </a:p>
          <a:p>
            <a:r>
              <a:rPr lang="fr-FR" sz="1300" b="1" dirty="0" smtClean="0"/>
              <a:t>Individualiser les enseignements : </a:t>
            </a:r>
            <a:br>
              <a:rPr lang="fr-FR" sz="1300" b="1" dirty="0" smtClean="0"/>
            </a:br>
            <a:r>
              <a:rPr lang="fr-FR" sz="1300" b="1" dirty="0" smtClean="0"/>
              <a:t>la pédagogie au prisme des Intelligences multiples</a:t>
            </a:r>
            <a:endParaRPr lang="fr-FR" sz="1300" dirty="0" smtClean="0"/>
          </a:p>
          <a:p>
            <a:r>
              <a:rPr lang="fr-FR" sz="1300" dirty="0" smtClean="0"/>
              <a:t> </a:t>
            </a:r>
          </a:p>
          <a:p>
            <a:r>
              <a:rPr lang="fr-FR" sz="1300" u="sng" dirty="0" smtClean="0">
                <a:hlinkClick r:id="rId4"/>
              </a:rPr>
              <a:t>http://www.youtube.com/watch?v=iynDnk2mVS8</a:t>
            </a:r>
            <a:endParaRPr lang="fr-FR" sz="1300" dirty="0" smtClean="0"/>
          </a:p>
          <a:p>
            <a:r>
              <a:rPr lang="fr-FR" sz="1300" dirty="0" smtClean="0"/>
              <a:t>Intelligences multiples en CE1 - "Learning </a:t>
            </a:r>
            <a:r>
              <a:rPr lang="fr-FR" sz="1300" dirty="0" err="1" smtClean="0"/>
              <a:t>is</a:t>
            </a:r>
            <a:r>
              <a:rPr lang="fr-FR" sz="1300" dirty="0" smtClean="0"/>
              <a:t> fun"</a:t>
            </a:r>
            <a:endParaRPr lang="fr-FR" sz="1300" b="1" dirty="0" smtClean="0"/>
          </a:p>
          <a:p>
            <a:r>
              <a:rPr lang="fr-FR" sz="1300" dirty="0" smtClean="0"/>
              <a:t> </a:t>
            </a:r>
          </a:p>
          <a:p>
            <a:r>
              <a:rPr lang="fr-FR" sz="1300" u="sng" dirty="0" smtClean="0">
                <a:hlinkClick r:id="rId5"/>
              </a:rPr>
              <a:t>http://www.editions-retz.com/notice-1708.html</a:t>
            </a:r>
            <a:endParaRPr lang="fr-FR" sz="1300" dirty="0" smtClean="0"/>
          </a:p>
          <a:p>
            <a:r>
              <a:rPr lang="fr-FR" sz="1300" b="1" dirty="0" smtClean="0"/>
              <a:t>LES INTELLIGENCES MULTIPLES : interview de Véronique Garas</a:t>
            </a:r>
          </a:p>
          <a:p>
            <a:r>
              <a:rPr lang="fr-FR" sz="1300" dirty="0" smtClean="0"/>
              <a:t> </a:t>
            </a:r>
          </a:p>
          <a:p>
            <a:r>
              <a:rPr lang="fr-FR" sz="1400" b="1" u="sng" dirty="0" smtClean="0">
                <a:hlinkClick r:id="rId6"/>
              </a:rPr>
              <a:t>https://www.facebook.com/IntelligencesMultiplesVeroniqueGaras</a:t>
            </a:r>
            <a:endParaRPr lang="fr-FR" sz="1400" b="1" dirty="0" smtClean="0"/>
          </a:p>
          <a:p>
            <a:r>
              <a:rPr lang="fr-FR" sz="1300" u="sng" dirty="0" smtClean="0">
                <a:hlinkClick r:id="rId7"/>
              </a:rPr>
              <a:t>http://david.ducrocq.free.fr/IM/</a:t>
            </a:r>
            <a:endParaRPr lang="fr-FR" sz="1300" dirty="0" smtClean="0"/>
          </a:p>
          <a:p>
            <a:r>
              <a:rPr lang="fr-FR" sz="1300" u="sng" dirty="0" smtClean="0">
                <a:hlinkClick r:id="rId8"/>
              </a:rPr>
              <a:t>http://cercledesconnaissances.blogspot.fr/2012/05/theorie-des-intelligences-multiples.html</a:t>
            </a:r>
            <a:endParaRPr lang="fr-FR" sz="1300" dirty="0" smtClean="0"/>
          </a:p>
          <a:p>
            <a:r>
              <a:rPr lang="fr-FR" sz="1300" u="sng" dirty="0" smtClean="0">
                <a:hlinkClick r:id="rId9"/>
              </a:rPr>
              <a:t>www.mieux-apprendre.com/</a:t>
            </a:r>
            <a:endParaRPr lang="fr-FR" sz="1300" dirty="0" smtClean="0"/>
          </a:p>
          <a:p>
            <a:r>
              <a:rPr lang="fr-FR" sz="1200" dirty="0" smtClean="0"/>
              <a:t>site de Bruno </a:t>
            </a:r>
            <a:r>
              <a:rPr lang="fr-FR" sz="1200" dirty="0" err="1" smtClean="0"/>
              <a:t>Hourst</a:t>
            </a:r>
            <a:endParaRPr lang="fr-FR" sz="1200" dirty="0"/>
          </a:p>
        </p:txBody>
      </p:sp>
      <p:sp>
        <p:nvSpPr>
          <p:cNvPr id="6" name="Espace réservé du pied de page 5"/>
          <p:cNvSpPr>
            <a:spLocks noGrp="1"/>
          </p:cNvSpPr>
          <p:nvPr>
            <p:ph type="ftr" sz="quarter" idx="11"/>
          </p:nvPr>
        </p:nvSpPr>
        <p:spPr/>
        <p:txBody>
          <a:bodyPr/>
          <a:lstStyle/>
          <a:p>
            <a:pPr>
              <a:defRPr/>
            </a:pPr>
            <a:r>
              <a:rPr lang="fr-FR" smtClean="0"/>
              <a:t>V. Garas - C. Chevalier -ESPE Creteil-UPEC</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23850" y="260350"/>
            <a:ext cx="8501063" cy="1152525"/>
          </a:xfrm>
        </p:spPr>
        <p:txBody>
          <a:bodyPr/>
          <a:lstStyle/>
          <a:p>
            <a:r>
              <a:rPr lang="fr-FR" sz="2800" b="1" smtClean="0">
                <a:latin typeface="Arial Black" pitchFamily="34" charset="0"/>
                <a:cs typeface="Times New Roman" pitchFamily="18" charset="0"/>
              </a:rPr>
              <a:t>Une aide pour l’enseignant </a:t>
            </a:r>
            <a:endParaRPr lang="fr-FR" sz="2800" smtClean="0"/>
          </a:p>
        </p:txBody>
      </p:sp>
      <p:sp>
        <p:nvSpPr>
          <p:cNvPr id="21507" name="Text Box 3"/>
          <p:cNvSpPr txBox="1">
            <a:spLocks noChangeArrowheads="1"/>
          </p:cNvSpPr>
          <p:nvPr/>
        </p:nvSpPr>
        <p:spPr bwMode="auto">
          <a:xfrm>
            <a:off x="179388" y="908050"/>
            <a:ext cx="8174037" cy="307975"/>
          </a:xfrm>
          <a:prstGeom prst="rect">
            <a:avLst/>
          </a:prstGeom>
          <a:noFill/>
          <a:ln w="9525">
            <a:noFill/>
            <a:miter lim="800000"/>
            <a:headEnd/>
            <a:tailEnd/>
          </a:ln>
        </p:spPr>
        <p:txBody>
          <a:bodyPr>
            <a:spAutoFit/>
          </a:bodyPr>
          <a:lstStyle/>
          <a:p>
            <a:endParaRPr lang="fr-FR" sz="1400"/>
          </a:p>
        </p:txBody>
      </p:sp>
      <p:sp>
        <p:nvSpPr>
          <p:cNvPr id="53253" name="Espace réservé du numéro de diapositive 6"/>
          <p:cNvSpPr>
            <a:spLocks noGrp="1"/>
          </p:cNvSpPr>
          <p:nvPr>
            <p:ph type="sldNum" sz="quarter" idx="12"/>
          </p:nvPr>
        </p:nvSpPr>
        <p:spPr/>
        <p:txBody>
          <a:bodyPr/>
          <a:lstStyle/>
          <a:p>
            <a:pPr>
              <a:defRPr/>
            </a:pPr>
            <a:fld id="{2AAC9A7A-5943-4E0C-AF1D-C53EAB158824}" type="slidenum">
              <a:rPr lang="fr-FR"/>
              <a:pPr>
                <a:defRPr/>
              </a:pPr>
              <a:t>16</a:t>
            </a:fld>
            <a:endParaRPr lang="fr-FR"/>
          </a:p>
        </p:txBody>
      </p:sp>
      <p:sp>
        <p:nvSpPr>
          <p:cNvPr id="8" name="Ellipse 7"/>
          <p:cNvSpPr/>
          <p:nvPr/>
        </p:nvSpPr>
        <p:spPr>
          <a:xfrm>
            <a:off x="4139952" y="2852936"/>
            <a:ext cx="3528392" cy="2664296"/>
          </a:xfrm>
          <a:prstGeom prst="ellipse">
            <a:avLst/>
          </a:prstGeom>
          <a:ln w="44450"/>
          <a:scene3d>
            <a:camera prst="orthographicFront"/>
            <a:lightRig rig="threePt" dir="t"/>
          </a:scene3d>
          <a:sp3d extrusionH="76200" contourW="12700">
            <a:bevelT w="209550"/>
            <a:bevelB prst="slope"/>
            <a:extrusionClr>
              <a:srgbClr val="FFFF00"/>
            </a:extrusionClr>
            <a:contourClr>
              <a:srgbClr val="0070C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4400" b="1" dirty="0">
                <a:solidFill>
                  <a:schemeClr val="tx1"/>
                </a:solidFill>
                <a:effectLst>
                  <a:outerShdw blurRad="38100" dist="38100" dir="2700000" algn="tl">
                    <a:srgbClr val="C0C0C0"/>
                  </a:outerShdw>
                </a:effectLst>
                <a:ea typeface="MS PGothic" pitchFamily="34" charset="-128"/>
              </a:rPr>
              <a:t>Connaître l’élève</a:t>
            </a:r>
          </a:p>
        </p:txBody>
      </p:sp>
      <p:sp>
        <p:nvSpPr>
          <p:cNvPr id="10" name="ZoneTexte 9"/>
          <p:cNvSpPr txBox="1">
            <a:spLocks noChangeArrowheads="1"/>
          </p:cNvSpPr>
          <p:nvPr/>
        </p:nvSpPr>
        <p:spPr bwMode="auto">
          <a:xfrm>
            <a:off x="468313" y="1700213"/>
            <a:ext cx="7620000" cy="646112"/>
          </a:xfrm>
          <a:prstGeom prst="rect">
            <a:avLst/>
          </a:prstGeom>
          <a:noFill/>
          <a:ln w="9525">
            <a:noFill/>
            <a:miter lim="800000"/>
            <a:headEnd/>
            <a:tailEnd/>
          </a:ln>
        </p:spPr>
        <p:txBody>
          <a:bodyPr>
            <a:spAutoFit/>
          </a:bodyPr>
          <a:lstStyle/>
          <a:p>
            <a:r>
              <a:rPr lang="fr-FR" b="1"/>
              <a:t>I – Au service de l’observation des élèves :</a:t>
            </a:r>
          </a:p>
          <a:p>
            <a:r>
              <a:rPr lang="fr-FR" b="1"/>
              <a:t> 			en élémentaire, au cycle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p:txBody>
          <a:bodyPr/>
          <a:lstStyle/>
          <a:p>
            <a:pPr eaLnBrk="1" hangingPunct="1"/>
            <a:r>
              <a:rPr lang="fr-FR" sz="3200" b="1" i="1" smtClean="0"/>
              <a:t>Observer les profils d’intelligence :</a:t>
            </a:r>
            <a:br>
              <a:rPr lang="fr-FR" sz="3200" b="1" i="1" smtClean="0"/>
            </a:br>
            <a:r>
              <a:rPr lang="fr-FR" sz="3200" b="1" smtClean="0">
                <a:solidFill>
                  <a:schemeClr val="tx2"/>
                </a:solidFill>
              </a:rPr>
              <a:t>dans la « salle des Intelligences » </a:t>
            </a:r>
            <a:endParaRPr lang="fr-FR" sz="3200" b="1" i="1" smtClean="0"/>
          </a:p>
        </p:txBody>
      </p:sp>
      <p:pic>
        <p:nvPicPr>
          <p:cNvPr id="13315" name="Picture 4" descr="linguistique"/>
          <p:cNvPicPr>
            <a:picLocks noGrp="1" noChangeAspect="1" noChangeArrowheads="1"/>
          </p:cNvPicPr>
          <p:nvPr>
            <p:ph sz="quarter" idx="1"/>
          </p:nvPr>
        </p:nvPicPr>
        <p:blipFill>
          <a:blip r:embed="rId3" cstate="print"/>
          <a:srcRect l="12405" t="6616" r="17326" b="30794"/>
          <a:stretch>
            <a:fillRect/>
          </a:stretch>
        </p:blipFill>
        <p:spPr>
          <a:xfrm>
            <a:off x="8001000" y="5715000"/>
            <a:ext cx="838200" cy="938213"/>
          </a:xfrm>
          <a:solidFill>
            <a:schemeClr val="bg1"/>
          </a:solidFill>
          <a:ln w="34925">
            <a:solidFill>
              <a:srgbClr val="FF0000"/>
            </a:solidFill>
          </a:ln>
        </p:spPr>
      </p:pic>
      <p:pic>
        <p:nvPicPr>
          <p:cNvPr id="13316" name="Picture 8" descr="naturaliste"/>
          <p:cNvPicPr>
            <a:picLocks noGrp="1" noChangeAspect="1" noChangeArrowheads="1"/>
          </p:cNvPicPr>
          <p:nvPr>
            <p:ph sz="quarter" idx="3"/>
          </p:nvPr>
        </p:nvPicPr>
        <p:blipFill>
          <a:blip r:embed="rId4" cstate="print"/>
          <a:srcRect l="4305" r="8997" b="34183"/>
          <a:stretch>
            <a:fillRect/>
          </a:stretch>
        </p:blipFill>
        <p:spPr>
          <a:xfrm>
            <a:off x="7643813" y="214313"/>
            <a:ext cx="1301750" cy="1300162"/>
          </a:xfrm>
          <a:solidFill>
            <a:schemeClr val="bg1"/>
          </a:solidFill>
          <a:ln w="38100">
            <a:solidFill>
              <a:srgbClr val="FF0000"/>
            </a:solidFill>
          </a:ln>
        </p:spPr>
      </p:pic>
      <p:pic>
        <p:nvPicPr>
          <p:cNvPr id="13317" name="Picture 10" descr="logicomathematique"/>
          <p:cNvPicPr>
            <a:picLocks noGrp="1" noChangeAspect="1" noChangeArrowheads="1"/>
          </p:cNvPicPr>
          <p:nvPr>
            <p:ph sz="quarter" idx="4"/>
          </p:nvPr>
        </p:nvPicPr>
        <p:blipFill>
          <a:blip r:embed="rId5" cstate="print"/>
          <a:srcRect r="8382" b="31572"/>
          <a:stretch>
            <a:fillRect/>
          </a:stretch>
        </p:blipFill>
        <p:spPr>
          <a:xfrm>
            <a:off x="8001000" y="4714875"/>
            <a:ext cx="865188" cy="865188"/>
          </a:xfrm>
          <a:solidFill>
            <a:schemeClr val="bg1"/>
          </a:solidFill>
          <a:ln w="41275">
            <a:solidFill>
              <a:srgbClr val="FF0000"/>
            </a:solidFill>
          </a:ln>
        </p:spPr>
      </p:pic>
      <p:pic>
        <p:nvPicPr>
          <p:cNvPr id="13318" name="Picture 12" descr="musicale"/>
          <p:cNvPicPr>
            <a:picLocks noChangeAspect="1" noChangeArrowheads="1"/>
          </p:cNvPicPr>
          <p:nvPr/>
        </p:nvPicPr>
        <p:blipFill>
          <a:blip r:embed="rId6" cstate="print"/>
          <a:srcRect l="6609" r="13377" b="30006"/>
          <a:stretch>
            <a:fillRect/>
          </a:stretch>
        </p:blipFill>
        <p:spPr bwMode="auto">
          <a:xfrm>
            <a:off x="285750" y="142875"/>
            <a:ext cx="1144588" cy="1336675"/>
          </a:xfrm>
          <a:prstGeom prst="rect">
            <a:avLst/>
          </a:prstGeom>
          <a:solidFill>
            <a:schemeClr val="bg1"/>
          </a:solidFill>
          <a:ln w="38100">
            <a:solidFill>
              <a:srgbClr val="FF0000"/>
            </a:solidFill>
            <a:miter lim="800000"/>
            <a:headEnd/>
            <a:tailEnd/>
          </a:ln>
        </p:spPr>
      </p:pic>
      <p:pic>
        <p:nvPicPr>
          <p:cNvPr id="13319" name="Picture 13" descr="visuospatiale"/>
          <p:cNvPicPr>
            <a:picLocks noChangeAspect="1" noChangeArrowheads="1"/>
          </p:cNvPicPr>
          <p:nvPr/>
        </p:nvPicPr>
        <p:blipFill>
          <a:blip r:embed="rId7" cstate="print"/>
          <a:srcRect l="3441" b="30971"/>
          <a:stretch>
            <a:fillRect/>
          </a:stretch>
        </p:blipFill>
        <p:spPr bwMode="auto">
          <a:xfrm>
            <a:off x="7929563" y="2420938"/>
            <a:ext cx="938212" cy="835025"/>
          </a:xfrm>
          <a:prstGeom prst="rect">
            <a:avLst/>
          </a:prstGeom>
          <a:solidFill>
            <a:schemeClr val="bg1"/>
          </a:solidFill>
          <a:ln w="34925">
            <a:solidFill>
              <a:srgbClr val="FF0000"/>
            </a:solidFill>
            <a:miter lim="800000"/>
            <a:headEnd/>
            <a:tailEnd/>
          </a:ln>
        </p:spPr>
      </p:pic>
      <p:sp>
        <p:nvSpPr>
          <p:cNvPr id="13320" name="Text Box 16"/>
          <p:cNvSpPr txBox="1">
            <a:spLocks noChangeArrowheads="1"/>
          </p:cNvSpPr>
          <p:nvPr/>
        </p:nvSpPr>
        <p:spPr bwMode="auto">
          <a:xfrm>
            <a:off x="395288" y="1500188"/>
            <a:ext cx="8280400" cy="1200150"/>
          </a:xfrm>
          <a:prstGeom prst="rect">
            <a:avLst/>
          </a:prstGeom>
          <a:noFill/>
          <a:ln w="9525">
            <a:noFill/>
            <a:miter lim="800000"/>
            <a:headEnd/>
            <a:tailEnd/>
          </a:ln>
        </p:spPr>
        <p:txBody>
          <a:bodyPr>
            <a:spAutoFit/>
          </a:bodyPr>
          <a:lstStyle/>
          <a:p>
            <a:pPr algn="ctr"/>
            <a:r>
              <a:rPr lang="fr-FR" sz="2400" b="1">
                <a:solidFill>
                  <a:schemeClr val="tx2"/>
                </a:solidFill>
                <a:latin typeface="Calibri" pitchFamily="34" charset="0"/>
              </a:rPr>
              <a:t>Les enfants évoluent parmi les 6 ateliers.</a:t>
            </a:r>
          </a:p>
          <a:p>
            <a:pPr algn="ctr"/>
            <a:r>
              <a:rPr lang="fr-FR" sz="2400" b="1">
                <a:solidFill>
                  <a:schemeClr val="tx2"/>
                </a:solidFill>
                <a:latin typeface="Calibri" pitchFamily="34" charset="0"/>
              </a:rPr>
              <a:t> L’enseignant(e) approfondit sa connaissance des élèves dans un contexte élargi.</a:t>
            </a:r>
          </a:p>
        </p:txBody>
      </p:sp>
      <p:pic>
        <p:nvPicPr>
          <p:cNvPr id="13321" name="Picture 17" descr="observ"/>
          <p:cNvPicPr>
            <a:picLocks noChangeAspect="1" noChangeArrowheads="1"/>
          </p:cNvPicPr>
          <p:nvPr/>
        </p:nvPicPr>
        <p:blipFill>
          <a:blip r:embed="rId8" cstate="print"/>
          <a:srcRect/>
          <a:stretch>
            <a:fillRect/>
          </a:stretch>
        </p:blipFill>
        <p:spPr bwMode="auto">
          <a:xfrm>
            <a:off x="500063" y="2714625"/>
            <a:ext cx="6973887" cy="3900488"/>
          </a:xfrm>
          <a:prstGeom prst="rect">
            <a:avLst/>
          </a:prstGeom>
          <a:noFill/>
          <a:ln w="34925">
            <a:solidFill>
              <a:srgbClr val="0070C0"/>
            </a:solidFill>
            <a:miter lim="800000"/>
            <a:headEnd/>
            <a:tailEnd/>
          </a:ln>
        </p:spPr>
      </p:pic>
      <p:pic>
        <p:nvPicPr>
          <p:cNvPr id="13322" name="Picture 6" descr="kinesthésique"/>
          <p:cNvPicPr>
            <a:picLocks noGrp="1" noChangeAspect="1" noChangeArrowheads="1"/>
          </p:cNvPicPr>
          <p:nvPr>
            <p:ph sz="quarter" idx="2"/>
          </p:nvPr>
        </p:nvPicPr>
        <p:blipFill>
          <a:blip r:embed="rId9" cstate="print"/>
          <a:srcRect r="10905" b="34076"/>
          <a:stretch>
            <a:fillRect/>
          </a:stretch>
        </p:blipFill>
        <p:spPr>
          <a:xfrm>
            <a:off x="7786688" y="3429000"/>
            <a:ext cx="1092200" cy="1092200"/>
          </a:xfrm>
          <a:solidFill>
            <a:schemeClr val="bg1"/>
          </a:solidFill>
          <a:ln w="38100">
            <a:solidFill>
              <a:srgbClr val="FF000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251520" y="2996952"/>
            <a:ext cx="8715375" cy="1000125"/>
          </a:xfrm>
          <a:solidFill>
            <a:schemeClr val="bg1"/>
          </a:solidFill>
          <a:ln w="38100">
            <a:solidFill>
              <a:srgbClr val="FF6600"/>
            </a:solidFill>
          </a:ln>
        </p:spPr>
        <p:txBody>
          <a:bodyPr/>
          <a:lstStyle/>
          <a:p>
            <a:pPr algn="ctr" eaLnBrk="1" hangingPunct="1">
              <a:lnSpc>
                <a:spcPct val="80000"/>
              </a:lnSpc>
              <a:buFontTx/>
              <a:buNone/>
            </a:pPr>
            <a:r>
              <a:rPr lang="fr-FR" sz="2400" b="1" i="1" smtClean="0"/>
              <a:t>            </a:t>
            </a:r>
            <a:r>
              <a:rPr lang="fr-FR" sz="2000" b="1" smtClean="0">
                <a:latin typeface="Arial Black" pitchFamily="34" charset="0"/>
              </a:rPr>
              <a:t>Objectifs et utilisation du tableau d’observables</a:t>
            </a:r>
            <a:r>
              <a:rPr lang="fr-FR" sz="2400" b="1" i="1" smtClean="0"/>
              <a:t> </a:t>
            </a:r>
            <a:endParaRPr lang="fr-FR" sz="2400" smtClean="0"/>
          </a:p>
          <a:p>
            <a:pPr eaLnBrk="1" hangingPunct="1">
              <a:lnSpc>
                <a:spcPct val="80000"/>
              </a:lnSpc>
            </a:pPr>
            <a:r>
              <a:rPr lang="fr-FR" sz="2000" b="1" smtClean="0"/>
              <a:t>Connaître de façon fine et approfondie les élèves, ceci permettant de découvrir ou d’être conforté dans son approche de l’enfant. </a:t>
            </a:r>
          </a:p>
          <a:p>
            <a:pPr eaLnBrk="1" hangingPunct="1">
              <a:lnSpc>
                <a:spcPct val="80000"/>
              </a:lnSpc>
              <a:buFont typeface="Arial" pitchFamily="34" charset="0"/>
              <a:buNone/>
            </a:pPr>
            <a:endParaRPr lang="fr-FR" sz="1800" b="1" smtClean="0"/>
          </a:p>
        </p:txBody>
      </p:sp>
      <p:pic>
        <p:nvPicPr>
          <p:cNvPr id="14343" name="Picture 17" descr="D:\Users\VGaras\Bureau\Intell.multiples\I.M. école\EXP.concert.Ecole\observables\observables09-10\obser.marsl2010\IMG_4304.JPG"/>
          <p:cNvPicPr>
            <a:picLocks noChangeAspect="1" noChangeArrowheads="1"/>
          </p:cNvPicPr>
          <p:nvPr/>
        </p:nvPicPr>
        <p:blipFill>
          <a:blip r:embed="rId3" cstate="print"/>
          <a:srcRect/>
          <a:stretch>
            <a:fillRect/>
          </a:stretch>
        </p:blipFill>
        <p:spPr bwMode="auto">
          <a:xfrm>
            <a:off x="3214688" y="4416425"/>
            <a:ext cx="2701925" cy="2246313"/>
          </a:xfrm>
          <a:prstGeom prst="rect">
            <a:avLst/>
          </a:prstGeom>
          <a:noFill/>
          <a:ln w="25400">
            <a:solidFill>
              <a:srgbClr val="0070C0"/>
            </a:solidFill>
            <a:miter lim="800000"/>
            <a:headEnd/>
            <a:tailEnd/>
          </a:ln>
        </p:spPr>
      </p:pic>
      <p:pic>
        <p:nvPicPr>
          <p:cNvPr id="14344" name="Picture 18" descr="D:\Users\VGaras\Bureau\Intell.multiples\I.M. école\EXP.concert.Ecole\observables\observables09-10\observables10-09\observ.10-09\PS\P1020096.JPG"/>
          <p:cNvPicPr>
            <a:picLocks noChangeAspect="1" noChangeArrowheads="1"/>
          </p:cNvPicPr>
          <p:nvPr/>
        </p:nvPicPr>
        <p:blipFill>
          <a:blip r:embed="rId4" cstate="print"/>
          <a:srcRect/>
          <a:stretch>
            <a:fillRect/>
          </a:stretch>
        </p:blipFill>
        <p:spPr bwMode="auto">
          <a:xfrm>
            <a:off x="285750" y="4429125"/>
            <a:ext cx="2509838" cy="2022475"/>
          </a:xfrm>
          <a:prstGeom prst="rect">
            <a:avLst/>
          </a:prstGeom>
          <a:noFill/>
          <a:ln w="25400">
            <a:solidFill>
              <a:srgbClr val="0070C0"/>
            </a:solidFill>
            <a:miter lim="800000"/>
            <a:headEnd/>
            <a:tailEnd/>
          </a:ln>
        </p:spPr>
      </p:pic>
      <p:pic>
        <p:nvPicPr>
          <p:cNvPr id="14346" name="Picture 20" descr="D:\Users\VGaras\Bureau\Intell.multiples\I.M. école\EXP.concert.Ecole\observables\observables09-10\observables10-09\observ.10-09\PSMS\P1020084.JPG"/>
          <p:cNvPicPr>
            <a:picLocks noChangeAspect="1" noChangeArrowheads="1"/>
          </p:cNvPicPr>
          <p:nvPr/>
        </p:nvPicPr>
        <p:blipFill>
          <a:blip r:embed="rId5" cstate="print"/>
          <a:srcRect/>
          <a:stretch>
            <a:fillRect/>
          </a:stretch>
        </p:blipFill>
        <p:spPr bwMode="auto">
          <a:xfrm>
            <a:off x="6012160" y="4365104"/>
            <a:ext cx="2986088" cy="2357437"/>
          </a:xfrm>
          <a:prstGeom prst="rect">
            <a:avLst/>
          </a:prstGeom>
          <a:noFill/>
          <a:ln w="25400">
            <a:solidFill>
              <a:schemeClr val="tx1"/>
            </a:solidFill>
            <a:miter lim="800000"/>
            <a:headEnd/>
            <a:tailEnd/>
          </a:ln>
        </p:spPr>
      </p:pic>
      <p:sp>
        <p:nvSpPr>
          <p:cNvPr id="9" name="Titre 1"/>
          <p:cNvSpPr>
            <a:spLocks noGrp="1"/>
          </p:cNvSpPr>
          <p:nvPr>
            <p:ph type="title"/>
          </p:nvPr>
        </p:nvSpPr>
        <p:spPr>
          <a:xfrm>
            <a:off x="642938" y="214313"/>
            <a:ext cx="8043862" cy="1143000"/>
          </a:xfrm>
          <a:ln w="31750">
            <a:solidFill>
              <a:srgbClr val="FF0000"/>
            </a:solidFill>
          </a:ln>
        </p:spPr>
        <p:txBody>
          <a:bodyPr/>
          <a:lstStyle/>
          <a:p>
            <a:pPr eaLnBrk="1" hangingPunct="1">
              <a:lnSpc>
                <a:spcPct val="80000"/>
              </a:lnSpc>
            </a:pPr>
            <a:r>
              <a:rPr lang="fr-FR" sz="1800" b="1" i="1" dirty="0" smtClean="0"/>
              <a:t> </a:t>
            </a:r>
            <a:r>
              <a:rPr lang="fr-FR" sz="1800" dirty="0" smtClean="0"/>
              <a:t/>
            </a:r>
            <a:br>
              <a:rPr lang="fr-FR" sz="1800" dirty="0" smtClean="0"/>
            </a:br>
            <a:r>
              <a:rPr lang="fr-FR" sz="2000" b="1" dirty="0" smtClean="0">
                <a:latin typeface="Arial Black" pitchFamily="34" charset="0"/>
              </a:rPr>
              <a:t> </a:t>
            </a:r>
            <a:br>
              <a:rPr lang="fr-FR" sz="2000" b="1" dirty="0" smtClean="0">
                <a:latin typeface="Arial Black" pitchFamily="34" charset="0"/>
              </a:rPr>
            </a:br>
            <a:r>
              <a:rPr lang="fr-FR" sz="2000" b="1" dirty="0" smtClean="0">
                <a:latin typeface="Arial Black" pitchFamily="34" charset="0"/>
              </a:rPr>
              <a:t>Objectifs et utilisation du tableau d’observables </a:t>
            </a:r>
            <a:r>
              <a:rPr lang="fr-FR" sz="1800" b="1" i="1" dirty="0" smtClean="0"/>
              <a:t/>
            </a:r>
            <a:br>
              <a:rPr lang="fr-FR" sz="1800" b="1" i="1" dirty="0" smtClean="0"/>
            </a:br>
            <a:r>
              <a:rPr lang="fr-FR" sz="1800" b="1" dirty="0" smtClean="0"/>
              <a:t/>
            </a:r>
            <a:br>
              <a:rPr lang="fr-FR" sz="1800" b="1" dirty="0" smtClean="0"/>
            </a:br>
            <a:r>
              <a:rPr lang="fr-FR" sz="1800" b="1" dirty="0" smtClean="0"/>
              <a:t>Connaître, de manière objective, les intelligences « fortes » des élèves, sur lesquelles on pourra s’appuyer dans la mise en place des séances d’apprentissage.</a:t>
            </a:r>
            <a:br>
              <a:rPr lang="fr-FR" sz="1800" b="1" dirty="0" smtClean="0"/>
            </a:br>
            <a:r>
              <a:rPr lang="fr-FR" sz="1800" b="1" dirty="0" smtClean="0"/>
              <a:t/>
            </a:r>
            <a:br>
              <a:rPr lang="fr-FR" sz="1800" b="1" dirty="0" smtClean="0"/>
            </a:br>
            <a:endParaRPr lang="fr-FR" sz="1800" dirty="0" smtClean="0"/>
          </a:p>
        </p:txBody>
      </p:sp>
      <p:sp>
        <p:nvSpPr>
          <p:cNvPr id="10" name="Titre 1"/>
          <p:cNvSpPr txBox="1">
            <a:spLocks/>
          </p:cNvSpPr>
          <p:nvPr/>
        </p:nvSpPr>
        <p:spPr bwMode="auto">
          <a:xfrm>
            <a:off x="467544" y="1628800"/>
            <a:ext cx="8229600" cy="1143000"/>
          </a:xfrm>
          <a:prstGeom prst="rect">
            <a:avLst/>
          </a:prstGeom>
          <a:solidFill>
            <a:schemeClr val="bg1"/>
          </a:solidFill>
          <a:ln w="34925">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fr-FR" sz="1800" b="1" i="1" u="none" strike="noStrike" kern="1200" cap="none" spc="0" normalizeH="0" baseline="0" noProof="0" smtClean="0">
                <a:ln>
                  <a:noFill/>
                </a:ln>
                <a:solidFill>
                  <a:schemeClr val="tx1"/>
                </a:solidFill>
                <a:effectLst/>
                <a:uLnTx/>
                <a:uFillTx/>
                <a:latin typeface="+mj-lt"/>
                <a:ea typeface="+mj-ea"/>
                <a:cs typeface="+mj-cs"/>
              </a:rPr>
              <a:t> </a:t>
            </a:r>
            <a:r>
              <a:rPr kumimoji="0" lang="fr-FR" sz="1800" b="0" i="0" u="none" strike="noStrike" kern="1200" cap="none" spc="0" normalizeH="0" baseline="0" noProof="0" smtClean="0">
                <a:ln>
                  <a:noFill/>
                </a:ln>
                <a:solidFill>
                  <a:schemeClr val="tx1"/>
                </a:solidFill>
                <a:effectLst/>
                <a:uLnTx/>
                <a:uFillTx/>
                <a:latin typeface="+mj-lt"/>
                <a:ea typeface="+mj-ea"/>
                <a:cs typeface="+mj-cs"/>
              </a:rPr>
              <a:t/>
            </a:r>
            <a:br>
              <a:rPr kumimoji="0" lang="fr-FR" sz="1800" b="0" i="0" u="none" strike="noStrike" kern="1200" cap="none" spc="0" normalizeH="0" baseline="0" noProof="0" smtClean="0">
                <a:ln>
                  <a:noFill/>
                </a:ln>
                <a:solidFill>
                  <a:schemeClr val="tx1"/>
                </a:solidFill>
                <a:effectLst/>
                <a:uLnTx/>
                <a:uFillTx/>
                <a:latin typeface="+mj-lt"/>
                <a:ea typeface="+mj-ea"/>
                <a:cs typeface="+mj-cs"/>
              </a:rPr>
            </a:br>
            <a:r>
              <a:rPr kumimoji="0" lang="fr-FR" sz="1800" b="1" i="1" u="none" strike="noStrike" kern="1200" cap="none" spc="0" normalizeH="0" baseline="0" noProof="0" smtClean="0">
                <a:ln>
                  <a:noFill/>
                </a:ln>
                <a:solidFill>
                  <a:schemeClr val="tx1"/>
                </a:solidFill>
                <a:effectLst/>
                <a:uLnTx/>
                <a:uFillTx/>
                <a:latin typeface="+mj-lt"/>
                <a:ea typeface="+mj-ea"/>
                <a:cs typeface="+mj-cs"/>
              </a:rPr>
              <a:t> </a:t>
            </a:r>
            <a:r>
              <a:rPr kumimoji="0" lang="fr-FR" sz="2000" b="1" i="0" u="none" strike="noStrike" kern="1200" cap="none" spc="0" normalizeH="0" baseline="0" noProof="0" smtClean="0">
                <a:ln>
                  <a:noFill/>
                </a:ln>
                <a:solidFill>
                  <a:schemeClr val="tx1"/>
                </a:solidFill>
                <a:effectLst/>
                <a:uLnTx/>
                <a:uFillTx/>
                <a:latin typeface="Arial Black" pitchFamily="34" charset="0"/>
                <a:ea typeface="+mj-ea"/>
                <a:cs typeface="+mj-cs"/>
              </a:rPr>
              <a:t>Objectifs et utilisation du tableau d’observables </a:t>
            </a:r>
            <a:r>
              <a:rPr kumimoji="0" lang="fr-FR" sz="1800" b="1" i="1" u="none" strike="noStrike" kern="1200" cap="none" spc="0" normalizeH="0" baseline="0" noProof="0" smtClean="0">
                <a:ln>
                  <a:noFill/>
                </a:ln>
                <a:solidFill>
                  <a:schemeClr val="tx1"/>
                </a:solidFill>
                <a:effectLst/>
                <a:uLnTx/>
                <a:uFillTx/>
                <a:latin typeface="+mj-lt"/>
                <a:ea typeface="+mj-ea"/>
                <a:cs typeface="+mj-cs"/>
              </a:rPr>
              <a:t/>
            </a:r>
            <a:br>
              <a:rPr kumimoji="0" lang="fr-FR" sz="1800" b="1" i="1" u="none" strike="noStrike" kern="1200" cap="none" spc="0" normalizeH="0" baseline="0" noProof="0" smtClean="0">
                <a:ln>
                  <a:noFill/>
                </a:ln>
                <a:solidFill>
                  <a:schemeClr val="tx1"/>
                </a:solidFill>
                <a:effectLst/>
                <a:uLnTx/>
                <a:uFillTx/>
                <a:latin typeface="+mj-lt"/>
                <a:ea typeface="+mj-ea"/>
                <a:cs typeface="+mj-cs"/>
              </a:rPr>
            </a:br>
            <a:r>
              <a:rPr kumimoji="0" lang="fr-FR" sz="1800" b="1" i="0" u="none" strike="noStrike" kern="1200" cap="none" spc="0" normalizeH="0" baseline="0" noProof="0" smtClean="0">
                <a:ln>
                  <a:noFill/>
                </a:ln>
                <a:solidFill>
                  <a:schemeClr val="tx1"/>
                </a:solidFill>
                <a:effectLst/>
                <a:uLnTx/>
                <a:uFillTx/>
                <a:latin typeface="+mj-lt"/>
                <a:ea typeface="+mj-ea"/>
                <a:cs typeface="+mj-cs"/>
              </a:rPr>
              <a:t/>
            </a:r>
            <a:br>
              <a:rPr kumimoji="0" lang="fr-FR" sz="1800" b="1" i="0" u="none" strike="noStrike" kern="1200" cap="none" spc="0" normalizeH="0" baseline="0" noProof="0" smtClean="0">
                <a:ln>
                  <a:noFill/>
                </a:ln>
                <a:solidFill>
                  <a:schemeClr val="tx1"/>
                </a:solidFill>
                <a:effectLst/>
                <a:uLnTx/>
                <a:uFillTx/>
                <a:latin typeface="+mj-lt"/>
                <a:ea typeface="+mj-ea"/>
                <a:cs typeface="+mj-cs"/>
              </a:rPr>
            </a:br>
            <a:r>
              <a:rPr kumimoji="0" lang="fr-FR" sz="1800" b="1" i="0" u="none" strike="noStrike" kern="1200" cap="none" spc="0" normalizeH="0" baseline="0" noProof="0" smtClean="0">
                <a:ln>
                  <a:noFill/>
                </a:ln>
                <a:solidFill>
                  <a:schemeClr val="tx1"/>
                </a:solidFill>
                <a:effectLst/>
                <a:uLnTx/>
                <a:uFillTx/>
                <a:latin typeface="+mj-lt"/>
                <a:ea typeface="+mj-ea"/>
                <a:cs typeface="+mj-cs"/>
              </a:rPr>
              <a:t>Connaître également les intelligences en développement qu’il faudra renforcer lors des séances d’apprentissage.</a:t>
            </a:r>
            <a:br>
              <a:rPr kumimoji="0" lang="fr-FR" sz="1800" b="1" i="0" u="none" strike="noStrike" kern="1200" cap="none" spc="0" normalizeH="0" baseline="0" noProof="0" smtClean="0">
                <a:ln>
                  <a:noFill/>
                </a:ln>
                <a:solidFill>
                  <a:schemeClr val="tx1"/>
                </a:solidFill>
                <a:effectLst/>
                <a:uLnTx/>
                <a:uFillTx/>
                <a:latin typeface="+mj-lt"/>
                <a:ea typeface="+mj-ea"/>
                <a:cs typeface="+mj-cs"/>
              </a:rPr>
            </a:br>
            <a:endParaRPr kumimoji="0" lang="fr-FR" sz="1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643188" y="142875"/>
            <a:ext cx="5745162" cy="642938"/>
          </a:xfrm>
        </p:spPr>
        <p:txBody>
          <a:bodyPr rtlCol="0">
            <a:noAutofit/>
          </a:bodyPr>
          <a:lstStyle/>
          <a:p>
            <a:pPr eaLnBrk="1" fontAlgn="auto" hangingPunct="1">
              <a:spcAft>
                <a:spcPts val="0"/>
              </a:spcAft>
              <a:defRPr/>
            </a:pPr>
            <a:r>
              <a:rPr lang="fr-FR" sz="2800" b="1" dirty="0" smtClean="0">
                <a:effectLst>
                  <a:outerShdw blurRad="38100" dist="38100" dir="2700000" algn="tl">
                    <a:srgbClr val="000000">
                      <a:alpha val="43137"/>
                    </a:srgbClr>
                  </a:outerShdw>
                </a:effectLst>
                <a:latin typeface="Aharoni" pitchFamily="2" charset="-79"/>
                <a:cs typeface="Aharoni" pitchFamily="2" charset="-79"/>
              </a:rPr>
              <a:t>Découverte et acceptation </a:t>
            </a:r>
            <a:br>
              <a:rPr lang="fr-FR" sz="2800" b="1" dirty="0" smtClean="0">
                <a:effectLst>
                  <a:outerShdw blurRad="38100" dist="38100" dir="2700000" algn="tl">
                    <a:srgbClr val="000000">
                      <a:alpha val="43137"/>
                    </a:srgbClr>
                  </a:outerShdw>
                </a:effectLst>
                <a:latin typeface="Aharoni" pitchFamily="2" charset="-79"/>
                <a:cs typeface="Aharoni" pitchFamily="2" charset="-79"/>
              </a:rPr>
            </a:br>
            <a:r>
              <a:rPr lang="fr-FR" sz="2800" b="1" dirty="0" smtClean="0">
                <a:effectLst>
                  <a:outerShdw blurRad="38100" dist="38100" dir="2700000" algn="tl">
                    <a:srgbClr val="000000">
                      <a:alpha val="43137"/>
                    </a:srgbClr>
                  </a:outerShdw>
                </a:effectLst>
                <a:latin typeface="Aharoni" pitchFamily="2" charset="-79"/>
                <a:cs typeface="Aharoni" pitchFamily="2" charset="-79"/>
              </a:rPr>
              <a:t>de sa personnalité</a:t>
            </a:r>
          </a:p>
        </p:txBody>
      </p:sp>
      <p:sp>
        <p:nvSpPr>
          <p:cNvPr id="17411" name="Rectangle 3"/>
          <p:cNvSpPr>
            <a:spLocks noGrp="1" noChangeArrowheads="1"/>
          </p:cNvSpPr>
          <p:nvPr>
            <p:ph type="subTitle" idx="1"/>
          </p:nvPr>
        </p:nvSpPr>
        <p:spPr>
          <a:xfrm>
            <a:off x="2428875" y="1071563"/>
            <a:ext cx="3438525" cy="1214437"/>
          </a:xfrm>
        </p:spPr>
        <p:txBody>
          <a:bodyPr rtlCol="0">
            <a:normAutofit fontScale="85000" lnSpcReduction="20000"/>
          </a:bodyPr>
          <a:lstStyle/>
          <a:p>
            <a:pPr eaLnBrk="1" fontAlgn="auto" hangingPunct="1">
              <a:lnSpc>
                <a:spcPct val="80000"/>
              </a:lnSpc>
              <a:spcAft>
                <a:spcPts val="0"/>
              </a:spcAft>
              <a:defRPr/>
            </a:pPr>
            <a:endParaRPr lang="fr-FR" sz="2000" b="1" dirty="0" smtClean="0">
              <a:latin typeface="Arial Unicode MS" pitchFamily="34" charset="-128"/>
              <a:ea typeface="Arial Unicode MS" pitchFamily="34" charset="-128"/>
              <a:cs typeface="Arial Unicode MS" pitchFamily="34" charset="-128"/>
            </a:endParaRPr>
          </a:p>
          <a:p>
            <a:pPr eaLnBrk="1" fontAlgn="auto" hangingPunct="1">
              <a:lnSpc>
                <a:spcPct val="80000"/>
              </a:lnSpc>
              <a:spcAft>
                <a:spcPts val="0"/>
              </a:spcAft>
              <a:defRPr/>
            </a:pPr>
            <a:r>
              <a:rPr lang="fr-FR" sz="28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Je découvre </a:t>
            </a:r>
          </a:p>
          <a:p>
            <a:pPr eaLnBrk="1" fontAlgn="auto" hangingPunct="1">
              <a:lnSpc>
                <a:spcPct val="80000"/>
              </a:lnSpc>
              <a:spcAft>
                <a:spcPts val="0"/>
              </a:spcAft>
              <a:defRPr/>
            </a:pPr>
            <a:r>
              <a:rPr lang="fr-FR" sz="28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mes intelligences</a:t>
            </a:r>
          </a:p>
          <a:p>
            <a:pPr eaLnBrk="1" fontAlgn="auto" hangingPunct="1">
              <a:lnSpc>
                <a:spcPct val="80000"/>
              </a:lnSpc>
              <a:spcAft>
                <a:spcPts val="0"/>
              </a:spcAft>
              <a:defRPr/>
            </a:pPr>
            <a:r>
              <a:rPr lang="fr-FR" sz="28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en élémentaire »</a:t>
            </a:r>
          </a:p>
        </p:txBody>
      </p:sp>
      <p:sp>
        <p:nvSpPr>
          <p:cNvPr id="15364" name="Rectangle 4"/>
          <p:cNvSpPr>
            <a:spLocks noChangeArrowheads="1"/>
          </p:cNvSpPr>
          <p:nvPr/>
        </p:nvSpPr>
        <p:spPr bwMode="auto">
          <a:xfrm>
            <a:off x="395536" y="3212976"/>
            <a:ext cx="4678363" cy="2794000"/>
          </a:xfrm>
          <a:prstGeom prst="rect">
            <a:avLst/>
          </a:prstGeom>
          <a:solidFill>
            <a:schemeClr val="accent2">
              <a:lumMod val="20000"/>
              <a:lumOff val="80000"/>
            </a:schemeClr>
          </a:solidFill>
          <a:ln w="28575">
            <a:solidFill>
              <a:srgbClr val="FF99CC"/>
            </a:solidFill>
            <a:miter lim="800000"/>
            <a:headEnd/>
            <a:tailEnd/>
          </a:ln>
        </p:spPr>
        <p:txBody>
          <a:bodyPr/>
          <a:lstStyle/>
          <a:p>
            <a:pPr marL="92075" algn="ctr" fontAlgn="auto">
              <a:spcBef>
                <a:spcPct val="50000"/>
              </a:spcBef>
              <a:spcAft>
                <a:spcPts val="0"/>
              </a:spcAft>
              <a:defRPr/>
            </a:pPr>
            <a:r>
              <a:rPr lang="fr-FR" sz="2000" b="1" i="1" dirty="0">
                <a:effectLst>
                  <a:outerShdw blurRad="38100" dist="38100" dir="2700000" algn="tl">
                    <a:srgbClr val="000000">
                      <a:alpha val="43137"/>
                    </a:srgbClr>
                  </a:outerShdw>
                </a:effectLst>
                <a:latin typeface="Calibri" pitchFamily="34" charset="0"/>
                <a:cs typeface="+mn-cs"/>
              </a:rPr>
              <a:t>l’élève</a:t>
            </a:r>
          </a:p>
          <a:p>
            <a:pPr marL="92075" fontAlgn="auto">
              <a:lnSpc>
                <a:spcPct val="90000"/>
              </a:lnSpc>
              <a:spcBef>
                <a:spcPct val="20000"/>
              </a:spcBef>
              <a:spcAft>
                <a:spcPts val="0"/>
              </a:spcAft>
              <a:buFontTx/>
              <a:buChar char="-"/>
              <a:defRPr/>
            </a:pPr>
            <a:r>
              <a:rPr lang="fr-FR" sz="2000" b="1" dirty="0">
                <a:latin typeface="Times New Roman" pitchFamily="18" charset="0"/>
                <a:cs typeface="Times New Roman" pitchFamily="18" charset="0"/>
              </a:rPr>
              <a:t> Prend conscience de ses capacités.</a:t>
            </a:r>
          </a:p>
          <a:p>
            <a:pPr marL="92075" fontAlgn="auto">
              <a:lnSpc>
                <a:spcPct val="90000"/>
              </a:lnSpc>
              <a:spcBef>
                <a:spcPct val="20000"/>
              </a:spcBef>
              <a:spcAft>
                <a:spcPts val="0"/>
              </a:spcAft>
              <a:buFontTx/>
              <a:buChar char="-"/>
              <a:defRPr/>
            </a:pPr>
            <a:r>
              <a:rPr lang="fr-FR" sz="2000" b="1" dirty="0">
                <a:latin typeface="Times New Roman" pitchFamily="18" charset="0"/>
                <a:cs typeface="Times New Roman" pitchFamily="18" charset="0"/>
              </a:rPr>
              <a:t> Stimule son imagination.</a:t>
            </a:r>
          </a:p>
          <a:p>
            <a:pPr marL="92075" fontAlgn="auto">
              <a:lnSpc>
                <a:spcPct val="90000"/>
              </a:lnSpc>
              <a:spcBef>
                <a:spcPct val="20000"/>
              </a:spcBef>
              <a:spcAft>
                <a:spcPts val="0"/>
              </a:spcAft>
              <a:buFontTx/>
              <a:buChar char="-"/>
              <a:defRPr/>
            </a:pPr>
            <a:r>
              <a:rPr lang="fr-FR" sz="2000" b="1" dirty="0">
                <a:latin typeface="Times New Roman" pitchFamily="18" charset="0"/>
                <a:cs typeface="Times New Roman" pitchFamily="18" charset="0"/>
              </a:rPr>
              <a:t> Prend conscience de ce qui l’intéresse  et le concerne personnellement.</a:t>
            </a:r>
          </a:p>
          <a:p>
            <a:pPr marL="92075" fontAlgn="auto">
              <a:lnSpc>
                <a:spcPct val="90000"/>
              </a:lnSpc>
              <a:spcBef>
                <a:spcPct val="20000"/>
              </a:spcBef>
              <a:spcAft>
                <a:spcPts val="0"/>
              </a:spcAft>
              <a:buFontTx/>
              <a:buChar char="-"/>
              <a:defRPr/>
            </a:pPr>
            <a:r>
              <a:rPr lang="fr-FR" sz="2000" b="1" dirty="0">
                <a:latin typeface="Times New Roman" pitchFamily="18" charset="0"/>
                <a:cs typeface="Times New Roman" pitchFamily="18" charset="0"/>
              </a:rPr>
              <a:t> Valorise son image.</a:t>
            </a:r>
          </a:p>
          <a:p>
            <a:pPr marL="92075" fontAlgn="auto">
              <a:lnSpc>
                <a:spcPct val="90000"/>
              </a:lnSpc>
              <a:spcBef>
                <a:spcPct val="20000"/>
              </a:spcBef>
              <a:spcAft>
                <a:spcPts val="0"/>
              </a:spcAft>
              <a:buFontTx/>
              <a:buChar char="-"/>
              <a:defRPr/>
            </a:pPr>
            <a:r>
              <a:rPr lang="fr-FR" sz="2000" b="1" dirty="0">
                <a:latin typeface="Times New Roman" pitchFamily="18" charset="0"/>
                <a:cs typeface="Times New Roman" pitchFamily="18" charset="0"/>
              </a:rPr>
              <a:t> Prend confiance en lui.</a:t>
            </a:r>
          </a:p>
        </p:txBody>
      </p:sp>
      <p:pic>
        <p:nvPicPr>
          <p:cNvPr id="16390" name="Picture 7" descr="expsylvie-21"/>
          <p:cNvPicPr>
            <a:picLocks noChangeAspect="1" noChangeArrowheads="1"/>
          </p:cNvPicPr>
          <p:nvPr/>
        </p:nvPicPr>
        <p:blipFill>
          <a:blip r:embed="rId3" cstate="print"/>
          <a:srcRect/>
          <a:stretch>
            <a:fillRect/>
          </a:stretch>
        </p:blipFill>
        <p:spPr bwMode="auto">
          <a:xfrm>
            <a:off x="179388" y="260350"/>
            <a:ext cx="2376487" cy="1997075"/>
          </a:xfrm>
          <a:prstGeom prst="rect">
            <a:avLst/>
          </a:prstGeom>
          <a:noFill/>
          <a:ln w="28575">
            <a:solidFill>
              <a:srgbClr val="800000"/>
            </a:solidFill>
            <a:miter lim="800000"/>
            <a:headEnd/>
            <a:tailEnd/>
          </a:ln>
        </p:spPr>
      </p:pic>
      <p:pic>
        <p:nvPicPr>
          <p:cNvPr id="16392" name="Picture 11" descr="IMG_0840"/>
          <p:cNvPicPr>
            <a:picLocks noChangeAspect="1" noChangeArrowheads="1"/>
          </p:cNvPicPr>
          <p:nvPr/>
        </p:nvPicPr>
        <p:blipFill>
          <a:blip r:embed="rId4" cstate="print"/>
          <a:srcRect/>
          <a:stretch>
            <a:fillRect/>
          </a:stretch>
        </p:blipFill>
        <p:spPr bwMode="auto">
          <a:xfrm>
            <a:off x="5795963" y="1196975"/>
            <a:ext cx="3108325" cy="2071688"/>
          </a:xfrm>
          <a:prstGeom prst="rect">
            <a:avLst/>
          </a:prstGeom>
          <a:noFill/>
          <a:ln w="19050">
            <a:solidFill>
              <a:srgbClr val="800000"/>
            </a:solidFill>
            <a:miter lim="800000"/>
            <a:headEnd/>
            <a:tailEnd/>
          </a:ln>
        </p:spPr>
      </p:pic>
      <p:sp>
        <p:nvSpPr>
          <p:cNvPr id="10" name="Rectangle 9"/>
          <p:cNvSpPr/>
          <p:nvPr/>
        </p:nvSpPr>
        <p:spPr>
          <a:xfrm>
            <a:off x="5364163" y="4005263"/>
            <a:ext cx="3492500" cy="1524000"/>
          </a:xfrm>
          <a:prstGeom prst="rect">
            <a:avLst/>
          </a:prstGeom>
          <a:solidFill>
            <a:schemeClr val="accent2">
              <a:lumMod val="20000"/>
              <a:lumOff val="80000"/>
              <a:alpha val="79000"/>
            </a:schemeClr>
          </a:solidFill>
          <a:ln w="28575">
            <a:solidFill>
              <a:srgbClr val="7030A0"/>
            </a:solidFill>
          </a:ln>
        </p:spPr>
        <p:txBody>
          <a:bodyPr>
            <a:spAutoFit/>
          </a:bodyPr>
          <a:lstStyle/>
          <a:p>
            <a:pPr>
              <a:spcBef>
                <a:spcPct val="50000"/>
              </a:spcBef>
              <a:buFontTx/>
              <a:buChar char="-"/>
              <a:defRPr/>
            </a:pPr>
            <a:r>
              <a:rPr lang="fr-FR" b="1" dirty="0">
                <a:latin typeface="Arial" charset="0"/>
                <a:cs typeface="Arial" charset="0"/>
              </a:rPr>
              <a:t>2ème séance : </a:t>
            </a:r>
            <a:r>
              <a:rPr lang="fr-FR" b="1" i="1" dirty="0">
                <a:latin typeface="Arial" charset="0"/>
                <a:cs typeface="Arial" charset="0"/>
              </a:rPr>
              <a:t>l’élève</a:t>
            </a:r>
          </a:p>
          <a:p>
            <a:pPr>
              <a:spcBef>
                <a:spcPct val="50000"/>
              </a:spcBef>
              <a:buFontTx/>
              <a:buChar char="-"/>
              <a:defRPr/>
            </a:pPr>
            <a:r>
              <a:rPr lang="fr-FR" b="1" i="1" dirty="0">
                <a:latin typeface="Times New Roman" pitchFamily="18" charset="0"/>
                <a:cs typeface="Times New Roman" pitchFamily="18" charset="0"/>
              </a:rPr>
              <a:t>Discussion et débat</a:t>
            </a:r>
            <a:r>
              <a:rPr lang="fr-FR" dirty="0">
                <a:latin typeface="Times New Roman" pitchFamily="18" charset="0"/>
                <a:cs typeface="Times New Roman" pitchFamily="18" charset="0"/>
              </a:rPr>
              <a:t> sur le conte.</a:t>
            </a:r>
          </a:p>
          <a:p>
            <a:pPr>
              <a:spcBef>
                <a:spcPct val="50000"/>
              </a:spcBef>
              <a:buFontTx/>
              <a:buChar char="-"/>
              <a:defRPr/>
            </a:pPr>
            <a:r>
              <a:rPr lang="fr-FR" dirty="0">
                <a:latin typeface="Times New Roman" pitchFamily="18" charset="0"/>
                <a:cs typeface="Times New Roman" pitchFamily="18" charset="0"/>
              </a:rPr>
              <a:t> Echange à l’intérieur du groupe.</a:t>
            </a:r>
          </a:p>
          <a:p>
            <a:pPr>
              <a:spcBef>
                <a:spcPct val="50000"/>
              </a:spcBef>
              <a:defRPr/>
            </a:pPr>
            <a:endParaRPr lang="fr-FR" sz="14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strips(downLeft)">
                                      <p:cBhvr>
                                        <p:cTn id="7" dur="20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strips(downLeft)">
                                      <p:cBhvr>
                                        <p:cTn id="12" dur="20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strips(downLeft)">
                                      <p:cBhvr>
                                        <p:cTn id="17" dur="20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wheel(4)">
                                      <p:cBhvr>
                                        <p:cTn id="22" dur="2000"/>
                                        <p:tgtEl>
                                          <p:spTgt spid="1639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wheel(4)">
                                      <p:cBhvr>
                                        <p:cTn id="27" dur="2000"/>
                                        <p:tgtEl>
                                          <p:spTgt spid="1639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364"/>
                                        </p:tgtEl>
                                        <p:attrNameLst>
                                          <p:attrName>style.visibility</p:attrName>
                                        </p:attrNameLst>
                                      </p:cBhvr>
                                      <p:to>
                                        <p:strVal val="visible"/>
                                      </p:to>
                                    </p:set>
                                    <p:animEffect transition="in" filter="diamond(in)">
                                      <p:cBhvr>
                                        <p:cTn id="32"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53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rtlCol="0">
            <a:normAutofit fontScale="90000"/>
          </a:bodyPr>
          <a:lstStyle/>
          <a:p>
            <a:pPr eaLnBrk="1" fontAlgn="auto" hangingPunct="1">
              <a:spcAft>
                <a:spcPts val="0"/>
              </a:spcAft>
              <a:defRPr/>
            </a:pPr>
            <a:r>
              <a:rPr lang="fr-FR" sz="3600" b="1" smtClean="0"/>
              <a:t>Dans la continuité des mouvements pédagogiques</a:t>
            </a:r>
            <a:endParaRPr lang="fr-FR" sz="3600" smtClean="0"/>
          </a:p>
        </p:txBody>
      </p:sp>
      <p:sp>
        <p:nvSpPr>
          <p:cNvPr id="9219" name="Espace réservé du contenu 2"/>
          <p:cNvSpPr>
            <a:spLocks noGrp="1"/>
          </p:cNvSpPr>
          <p:nvPr>
            <p:ph idx="1"/>
          </p:nvPr>
        </p:nvSpPr>
        <p:spPr>
          <a:xfrm>
            <a:off x="457200" y="1600200"/>
            <a:ext cx="8229600" cy="1108075"/>
          </a:xfrm>
        </p:spPr>
        <p:txBody>
          <a:bodyPr/>
          <a:lstStyle/>
          <a:p>
            <a:pPr eaLnBrk="1" hangingPunct="1"/>
            <a:r>
              <a:rPr lang="fr-FR" sz="2000" b="1" smtClean="0"/>
              <a:t>Propositions pédagogiques de « l’Education Nouvelle » du début du 20ème siècle, </a:t>
            </a:r>
            <a:r>
              <a:rPr lang="fr-FR" sz="2000" b="1" i="1" smtClean="0"/>
              <a:t>pédagogie qui recherchait des propositions possibles pour la réussite de TOUS les élèves</a:t>
            </a:r>
            <a:endParaRPr lang="fr-FR" sz="2000" b="1" smtClean="0"/>
          </a:p>
        </p:txBody>
      </p:sp>
      <p:sp>
        <p:nvSpPr>
          <p:cNvPr id="9220" name="Rectangle 4"/>
          <p:cNvSpPr>
            <a:spLocks noChangeArrowheads="1"/>
          </p:cNvSpPr>
          <p:nvPr/>
        </p:nvSpPr>
        <p:spPr bwMode="auto">
          <a:xfrm>
            <a:off x="611188" y="2852738"/>
            <a:ext cx="3052762" cy="369887"/>
          </a:xfrm>
          <a:prstGeom prst="rect">
            <a:avLst/>
          </a:prstGeom>
          <a:noFill/>
          <a:ln w="9525">
            <a:noFill/>
            <a:miter lim="800000"/>
            <a:headEnd/>
            <a:tailEnd/>
          </a:ln>
        </p:spPr>
        <p:txBody>
          <a:bodyPr wrap="none">
            <a:spAutoFit/>
          </a:bodyPr>
          <a:lstStyle/>
          <a:p>
            <a:r>
              <a:rPr lang="fr-FR" u="sng">
                <a:latin typeface="Calibri" pitchFamily="34" charset="0"/>
                <a:hlinkClick r:id="rId3"/>
              </a:rPr>
              <a:t>Maria Montessori</a:t>
            </a:r>
            <a:r>
              <a:rPr lang="fr-FR">
                <a:latin typeface="Calibri" pitchFamily="34" charset="0"/>
              </a:rPr>
              <a:t> (1870-1952)</a:t>
            </a:r>
          </a:p>
        </p:txBody>
      </p:sp>
      <p:sp>
        <p:nvSpPr>
          <p:cNvPr id="9221" name="Rectangle 5"/>
          <p:cNvSpPr>
            <a:spLocks noChangeArrowheads="1"/>
          </p:cNvSpPr>
          <p:nvPr/>
        </p:nvSpPr>
        <p:spPr bwMode="auto">
          <a:xfrm>
            <a:off x="1403350" y="3429000"/>
            <a:ext cx="2695575" cy="369888"/>
          </a:xfrm>
          <a:prstGeom prst="rect">
            <a:avLst/>
          </a:prstGeom>
          <a:noFill/>
          <a:ln w="9525">
            <a:noFill/>
            <a:miter lim="800000"/>
            <a:headEnd/>
            <a:tailEnd/>
          </a:ln>
        </p:spPr>
        <p:txBody>
          <a:bodyPr wrap="none">
            <a:spAutoFit/>
          </a:bodyPr>
          <a:lstStyle/>
          <a:p>
            <a:r>
              <a:rPr lang="fr-FR" u="sng">
                <a:latin typeface="Calibri" pitchFamily="34" charset="0"/>
                <a:hlinkClick r:id="rId4"/>
              </a:rPr>
              <a:t>Ovide Decroly</a:t>
            </a:r>
            <a:r>
              <a:rPr lang="fr-FR">
                <a:latin typeface="Calibri" pitchFamily="34" charset="0"/>
              </a:rPr>
              <a:t> (1871-1932)</a:t>
            </a:r>
          </a:p>
        </p:txBody>
      </p:sp>
      <p:sp>
        <p:nvSpPr>
          <p:cNvPr id="9222" name="Rectangle 6"/>
          <p:cNvSpPr>
            <a:spLocks noChangeArrowheads="1"/>
          </p:cNvSpPr>
          <p:nvPr/>
        </p:nvSpPr>
        <p:spPr bwMode="auto">
          <a:xfrm>
            <a:off x="2124075" y="3933825"/>
            <a:ext cx="2952750" cy="368300"/>
          </a:xfrm>
          <a:prstGeom prst="rect">
            <a:avLst/>
          </a:prstGeom>
          <a:noFill/>
          <a:ln w="9525">
            <a:noFill/>
            <a:miter lim="800000"/>
            <a:headEnd/>
            <a:tailEnd/>
          </a:ln>
        </p:spPr>
        <p:txBody>
          <a:bodyPr>
            <a:spAutoFit/>
          </a:bodyPr>
          <a:lstStyle/>
          <a:p>
            <a:r>
              <a:rPr lang="fr-FR" u="sng">
                <a:latin typeface="Calibri" pitchFamily="34" charset="0"/>
                <a:hlinkClick r:id="rId5"/>
              </a:rPr>
              <a:t>Célestin Freinet</a:t>
            </a:r>
            <a:r>
              <a:rPr lang="fr-FR">
                <a:latin typeface="Calibri" pitchFamily="34" charset="0"/>
              </a:rPr>
              <a:t> (1896-1966)</a:t>
            </a:r>
          </a:p>
        </p:txBody>
      </p:sp>
      <p:sp>
        <p:nvSpPr>
          <p:cNvPr id="9223" name="Rectangle 7"/>
          <p:cNvSpPr>
            <a:spLocks noChangeArrowheads="1"/>
          </p:cNvSpPr>
          <p:nvPr/>
        </p:nvSpPr>
        <p:spPr bwMode="auto">
          <a:xfrm>
            <a:off x="3924300" y="4797425"/>
            <a:ext cx="2952750" cy="368300"/>
          </a:xfrm>
          <a:prstGeom prst="rect">
            <a:avLst/>
          </a:prstGeom>
          <a:noFill/>
          <a:ln w="9525">
            <a:noFill/>
            <a:miter lim="800000"/>
            <a:headEnd/>
            <a:tailEnd/>
          </a:ln>
        </p:spPr>
        <p:txBody>
          <a:bodyPr>
            <a:spAutoFit/>
          </a:bodyPr>
          <a:lstStyle/>
          <a:p>
            <a:r>
              <a:rPr lang="fr-FR" u="sng">
                <a:latin typeface="Calibri" pitchFamily="34" charset="0"/>
                <a:hlinkClick r:id="rId6"/>
              </a:rPr>
              <a:t>Fernand Oury</a:t>
            </a:r>
            <a:r>
              <a:rPr lang="fr-FR">
                <a:latin typeface="Calibri" pitchFamily="34" charset="0"/>
              </a:rPr>
              <a:t> (1920-1998)</a:t>
            </a:r>
          </a:p>
        </p:txBody>
      </p:sp>
      <p:sp>
        <p:nvSpPr>
          <p:cNvPr id="9224" name="Rectangle 9"/>
          <p:cNvSpPr>
            <a:spLocks noChangeArrowheads="1"/>
          </p:cNvSpPr>
          <p:nvPr/>
        </p:nvSpPr>
        <p:spPr bwMode="auto">
          <a:xfrm>
            <a:off x="4859338" y="5949950"/>
            <a:ext cx="2819400" cy="368300"/>
          </a:xfrm>
          <a:prstGeom prst="rect">
            <a:avLst/>
          </a:prstGeom>
          <a:noFill/>
          <a:ln w="9525">
            <a:noFill/>
            <a:miter lim="800000"/>
            <a:headEnd/>
            <a:tailEnd/>
          </a:ln>
        </p:spPr>
        <p:txBody>
          <a:bodyPr wrap="none">
            <a:spAutoFit/>
          </a:bodyPr>
          <a:lstStyle/>
          <a:p>
            <a:r>
              <a:rPr lang="fr-FR" u="sng">
                <a:solidFill>
                  <a:srgbClr val="0000FF"/>
                </a:solidFill>
                <a:latin typeface="Calibri" pitchFamily="34" charset="0"/>
              </a:rPr>
              <a:t>Philippe Mérieu </a:t>
            </a:r>
            <a:r>
              <a:rPr lang="fr-FR">
                <a:latin typeface="Calibri" pitchFamily="34" charset="0"/>
              </a:rPr>
              <a:t>(1949-20…)</a:t>
            </a:r>
          </a:p>
        </p:txBody>
      </p:sp>
      <p:sp>
        <p:nvSpPr>
          <p:cNvPr id="9225" name="Rectangle 10"/>
          <p:cNvSpPr>
            <a:spLocks noChangeArrowheads="1"/>
          </p:cNvSpPr>
          <p:nvPr/>
        </p:nvSpPr>
        <p:spPr bwMode="auto">
          <a:xfrm>
            <a:off x="2771775" y="4365625"/>
            <a:ext cx="3095625" cy="369888"/>
          </a:xfrm>
          <a:prstGeom prst="rect">
            <a:avLst/>
          </a:prstGeom>
          <a:noFill/>
          <a:ln w="9525">
            <a:noFill/>
            <a:miter lim="800000"/>
            <a:headEnd/>
            <a:tailEnd/>
          </a:ln>
        </p:spPr>
        <p:txBody>
          <a:bodyPr>
            <a:spAutoFit/>
          </a:bodyPr>
          <a:lstStyle/>
          <a:p>
            <a:r>
              <a:rPr lang="fr-FR" u="sng">
                <a:solidFill>
                  <a:srgbClr val="0000FF"/>
                </a:solidFill>
                <a:latin typeface="Calibri" pitchFamily="34" charset="0"/>
              </a:rPr>
              <a:t>Germaine Tortel </a:t>
            </a:r>
            <a:r>
              <a:rPr lang="fr-FR">
                <a:latin typeface="Calibri" pitchFamily="34" charset="0"/>
              </a:rPr>
              <a:t>(1896-1975)  </a:t>
            </a:r>
          </a:p>
        </p:txBody>
      </p:sp>
      <p:pic>
        <p:nvPicPr>
          <p:cNvPr id="16395" name="Picture 11" descr="http://myhero.com/images/Other/Becky/g1_u28941_a_maria1.jpg"/>
          <p:cNvPicPr>
            <a:picLocks noChangeAspect="1" noChangeArrowheads="1"/>
          </p:cNvPicPr>
          <p:nvPr/>
        </p:nvPicPr>
        <p:blipFill>
          <a:blip r:embed="rId7" cstate="print"/>
          <a:srcRect/>
          <a:stretch>
            <a:fillRect/>
          </a:stretch>
        </p:blipFill>
        <p:spPr bwMode="auto">
          <a:xfrm>
            <a:off x="4284663" y="2349500"/>
            <a:ext cx="752475" cy="1087438"/>
          </a:xfrm>
          <a:prstGeom prst="rect">
            <a:avLst/>
          </a:prstGeom>
          <a:noFill/>
          <a:ln w="15875">
            <a:solidFill>
              <a:schemeClr val="tx1"/>
            </a:solidFill>
            <a:miter lim="800000"/>
            <a:headEnd/>
            <a:tailEnd/>
          </a:ln>
        </p:spPr>
      </p:pic>
      <p:pic>
        <p:nvPicPr>
          <p:cNvPr id="16397" name="Picture 13" descr="http://gymnet.org/freinet8.jpg"/>
          <p:cNvPicPr>
            <a:picLocks noChangeAspect="1" noChangeArrowheads="1"/>
          </p:cNvPicPr>
          <p:nvPr/>
        </p:nvPicPr>
        <p:blipFill>
          <a:blip r:embed="rId8" cstate="print"/>
          <a:srcRect/>
          <a:stretch>
            <a:fillRect/>
          </a:stretch>
        </p:blipFill>
        <p:spPr bwMode="auto">
          <a:xfrm>
            <a:off x="971550" y="3860800"/>
            <a:ext cx="871538" cy="985838"/>
          </a:xfrm>
          <a:prstGeom prst="rect">
            <a:avLst/>
          </a:prstGeom>
          <a:noFill/>
          <a:ln w="15875">
            <a:solidFill>
              <a:schemeClr val="tx1"/>
            </a:solidFill>
            <a:miter lim="800000"/>
            <a:headEnd/>
            <a:tailEnd/>
          </a:ln>
        </p:spPr>
      </p:pic>
      <p:sp>
        <p:nvSpPr>
          <p:cNvPr id="9228" name="AutoShape 15" descr="data:image/jpg;base64,/9j/4AAQSkZJRgABAQAAAQABAAD/2wCEAAkGBhQSERUUExQWFBUWGBoaGBgXGBwZGhocHBoYGhgdGBgYHCYfHRsjHBgVHy8gJCcpLCwsGB4xNTAqNSYrLCkBCQoKDgwOGg8PGiwkHCQpLCwsLCwsLCkpLCkpLCksLCwsKSwsLCwpKSwsLCksLCksLCwsLCwsKSwpKSwsLCwsLP/AABEIAJ0AvAMBIgACEQEDEQH/xAAcAAACAwEBAQEAAAAAAAAAAAAEBQMGBwIBAAj/xAA9EAABAgQEBAQEBAUCBwEAAAABAhEAAwQhBRIxQQZRYXETIoGRBzKhsSNCwfAUUmLR4bLxFRYkcpKiwoL/xAAYAQADAQEAAAAAAAAAAAAAAAAAAQIDBP/EACMRAQEBAQACAgEEAwAAAAAAAAABEQIhMRJBQgNRYXETIjL/2gAMAwEAAhEDEQA/APKeo8ofkIKRNMJ0KgqVNjhaEuPyyZxYEsgE72FnMJQqHmL1ShPSZZ8wSH5C5sp9oWY5iEsTFZZQyMLp1CvzNszuL7RpCoZAjtKT1gKRVhWmsFpBiswkyQTvDHBS01L6XH0MLc0T4fOPiofnCC1SpyCnygtqX3ttePjOAS7c7GBpU4t8oTbbcx15inYHf20iDFImMpLNca76f4j1U8FyNd7WPpA1BRrqahMlCmdLlSQSEgblvTlBh4JmlU1MqtlTVytZVwbbE7H37w5AgrasgEp5fU2aO8KwqcfmH7O8JZq1TZZKfKrdOzpN2Mapw5VgyEFjZCSTa7toe8O+ISn8V4GJcvOLKSU5uo5+8LF1KlJCf5XA94c8bY0gTJ0lIzKUAFF7JYOw6jeEOCz5U6YJZXlJVZ9C+zw5uEbpwybdlBLAE3fXtAVXVGUcq5ofkC59QNIb8TYaKWSueklywSxsCWDnt/aKAkEqKrkm99ydT3iuZvkqu0ioCiEpWpSmuHDjtBKcNnE+UqY6ZiH66QioKFCV+IVFVgx02sH3MOpGJzAxKn/pO0K3PR4FxySuVZSiQpw4FieULcLqGWovsG73hniBROypdYAJIBO5EJ5VOETlByfK/t/vFTrYnFhNWT8xNogmIQouTHCZr25xylZD+Um5iNMpEwRHNrkpGo94rgoF9PUvEFelSAEt1LRPxXplPnE5lA7h/WCMQlgyvMASLEjfkr9DC/CTmCkKsVAEPa/L2i64LwxnHiLISlNnJ23/AN4d8BnQomWDt7Nyg3xAN4c4zRSEVChKJUhhYlwDu3SCcNp05SQkXIGnK8O9aWK97t7xPTMlaTf5hsebROKlQUq5Fz94Mw7C5k9RSgZrXJNh3O0AM0IU5ewu1o4pqRc0L8zZSwPpf9Is+H8NqCc0yYVKZwABlHezqjnFcMVLUZqG8NVykMCS2z2HOI0ybApk2TMOXyuGzJNx19/tFQxdU6SsrClBTl1gkFyS99b/AKxe6GcksU8sx6DleFuL4alaVLMxGQBRKAPM+wB56RXPWUWKlg+LeF81wdn2i3rxyYimISshEweXkz3D7RntI6puU6KIf0v6RpPDyUqR4RDpIIKbfmsFF7hmLERf6mRMVmVThV0l1Hd/q0E4DQpNZJSSWKw/bU/aLjhXCXhkBcpS0KskpIIA63B9WgXHcAFNLmqp0rXOYMwcoS/mV/mD5b4GLhxNTSp2HzELJOVGYEAFQKbg/wB+jwj4T4QkmmT4stSzNvna6W2SrYWd+sUCm4iq1gyhMUozSx/mU9mfl0Ea3w9STZMlCLkBIDHV99Tze0TZeZg8VPN4VkU1PNKUKmOkgBQCiLWa1gDd+kUSbLIjW6Ram8/LSEPEfCSZqSuR5Vi+UWCunQ9YmU2Z3CkqDFL26mIKo/jnqg/pE06lmIJQoMUq0NiC7tAdSfxh1B+0WRnIVdPaOwVnlA0s/L+9oLeJ01UlTYkn4V4w0Jbk79g2sBJMadhlMmWJUtIAZAJ6k6mJtxTMcQwabLAdMxKSxQClyG/qsDGicOzVGnShYcL3UGzdh+9Isi5IUGsYV1VKEA5AQASWB0Othy/vCvWwYzvGMLVJmkKOZyb/AN+sBpRmOqh2JH2i18Vys0pKr2Vv1EV6llXhy+Csc0+Bhwzkk840LDKQU8gS0i5Ic81GEuAyE5itR+XQXPqwhlMxVKpwQlQN0qJBtYFwPpCvVpn0pCiixYHff02HeB6zDZi8ssAlDebzX5AXsb3gqlmAgAEaAQdKJBJueXpCCnScLJLZVAlwQbOx3y+nvEs7BZbFF25Ev7PDaRUg1YQWPkUp30OZIb7+0EcQ4d5fFRyAUOg0Ig8hm+N8HoQ86UfMm5Sdxv6wy4bmqZ/IxZj+a8S4nUgBenyKJ7MYr/CyfwUkm61gA9AWi/PXPkvVaXIpVqAyzSjmwBJ94ZUEjwEqKSSSQVKJcnYOf0gWhUAAA2kC45VqCBlIcqBvayTmMTA9xLhaSJn8bLTlXLBK0pAAVa6gP5hc9Ys1BMSpCSm4NwW57wLhM10l+e/WIeEF/wDSo1DZg3JlEN6Q90jx305c44oqjNfa+/ItHk2YwJtYQJhymB+V3P1uIQVD4jgCpSQGKpYJPMgkfYCKLNU81Pr/AKYvnxLlHPImOGyKS3UF/wD6+kZ7NV+Knv8A/MXAOM5st9P7QSKkHeF6ZgaBl4oAWANoWaANKHWkcyB7kRo2L1XhLtZkW73+kZ1hxAmIKrjMl+zh4vGNrCppB3A3iaqHHD6z4QJJINx/c9Sbx9jM5YUAMoSpN1XJcaMBblHGCLeWAdrX5CC8QkpUApQ+U2Lsz9YRlnE0oTKHNLH5klTB9/M3rFMptI1ChOUZSbK0PXeMvx+X4FRMlg2Ci3Y3H0MEI7wSryrZgX2I17GC+IMDUtp9OtMtSQLMGIdy7fu0Z7MrVCYCFqT2URf0jQOGceVMKUTQ+fMc1mZI07mKss8hzh0uvChnQhSW1lqD+xP3iPEJlagnwpM5zcrVOt/4/LFgqcZkyZpkhbTFoCklRARfTzRInFJGbLnQ7NqD7NBv8DFNwsTpFR4k4ecMSNQx1b3PrGq0U5MxGrhQ+hEUbGJiM6LhL2fsQ33PtFhweryGXLDlJzAL/KMoBYnq9u0LdDOOKsNmCpXTh/MpgWt4YZy/O+kSYTLSiolS0/KlWl9gTFq40o1SpiqqaR4YslQBsDlfN1JFubCM64YxI1FfnOiQspHXRz1vFzbCbDKmsjSxAdumkD1kxK/KTYJtma2Yl29niDDqrMgDdmv+seT5gM2YpgMiUi3QEluUZHhnw/UvLB6Aeosfq8FcNK/DWxLCbMH/ALmFeGDw5SB0cnv5j94ZcMDLTIUXSZhVNO7BRJH0aKI1qiWOheAcNQfEmKdnYM3IFy/t7QTX1ICQ7F329IGw/wAiFKJs5I67Cx3tCCv/ABHqU+DKTmGfM7bsxBPZ2jM5qvxE/wDcP9Jiy8b4sidPtcIGV9LuXbpeKrOYFDfzfoYshRmWhBUVRCj3hsmaCDCKcrzK7xfBUxQqLvw5UJqEjOHWgAPuW0Pt9oz41IbQxb+CB5Fr08yQPQF/uIzs8LXOTLCFENbU8vrBsxbpJ2b0EKayZoeXpHVPVZgSTbRjsIzM2SsLQkjVJB+jH6ExnHxCpFS6nOzpmhwrUOAAQeW3vF7wyjAuSTqzn5ewjjifAk1VOuTorVB5KGnodPWKlJh1ZVmx0IO1vtGj8LS0mkQlehTfne8ZlXSiFKSQQQpiDzFiI1XhZKcksufltytGv6n/ACURrwzJUODMmeVGUKLkJzKzt/4CLFQ1KFJKlMUqFgoA6Hd4VTqzLXKA/LJQPVWcn7iD5KkBKEdNu14yqi+qw9KypWVOVJTlDWBYqUR3YQNjmNiVSqXKCrLSfIopSRmYhxsYnr8VEtOaYFCW4SlYHlDOSkpT+bzWU19HhP8A8UkKo/AVMstQUfDKVKCc2Zilwx2ILRUKlGK8eVCpUyWQUyVpDIUczJI0ClAv310iL4cJdcwgXCQB6l9fSI8XwoVAXOlzPw0ywUpYlTgNlU1gbavygr4f1EtCSDMSlZUXSogFrAM+saXPj4T9tApVFO/WPqeeAFglypyfUWBjypXllLVYshRBHRJIhVg9aZeWbNfIlgVHQqCQA/TrGCjTHJxRITKBPiTckoP/AFEJUdOR2i5zE5UpQAQBlSG9P0EZ7IxlFbiNIEBwkrWX3YONOoi/j5nLgOTY25CKzCCYvWlOVlaB9Ov+0Isd4rkyEBCZ2ZWqkAZjckm7+Uvty2iD4hV6paRlUfOMvZnJY8zGUTqoOb3B94c50WmdXigBu97jrzhdUYoklLHQv94C/jb6gDVjzgSYq9o0nJDxXa3gOZNcmIniJRjSRIoYidEgRonA1R4lOQxdJVmJ3JZm7ARlE+eQtQ5Ej6xf/hniScq5bjPmdjuGAtGffP8AquXy0AjMgc2hfRkeKULUptgA/pYH7RJKn5FFJO8AVePSqaeJqpgBAIypIJJNrjYczGEUs8hWSYUsQCAWPaGCyDd2b93iu4Njf8SsrKgQkNYMXNxbteDJc3PbKAnMGHfUn2gCvcVfDM1M1c+VMSnOASGJBVuQRzt9YpQwyqpV5fFXLbRlWPaNfocaCEszDMfQeUfcmKn8TZ6ZgllAYgkH1293i51fRYSUdXORLmVKlGYssFZtWAAew1AjnDuK5yzmEpJDN8x0Nndm2g2lqgJKkLT5Skud9IW09cJNJKCTkNlG2YnU6coYEYyJ1Ss06ZmWUmZdI3Va5OpblDOVgqJCAQ2ZViogORe/0+sV/wD5ozTZUxkpKswWUpCQVA2JbnYQ4x8zJJR4ynRcoUnXyva9iLnrBZfQEU1T4fypbKQCE/ynciKbxjSpSvxZScgJIUALPqDyve3SJ/8AmNIUvKFMoEF9en1jzHpn/SISdVqzn0DB+wP1MPmXmlfIWgqJqEOhaglSXWkHykbgiG+JcdVE2XlloEtB2Rr2KlA27ARXjPAkpCSXKb2h5wtRJmyVFSgkg6PqP94d/eiFGGcYVFLOzy1JdIKWKQUtezN1N4u2C/FqeoHPKlqyj8pUkl+5IjLqqQ05SXdlM/rFn4KpEqVOSprBJD9z/eL7kzUxezxSnEpkuSuQyfEd1LtZJdLAXJEAYr8NEBaglWVJsgm7kgkJPLTWJ+DsBBmTVE/IpKknq1/TSJcW4jnJqPCBCdXVY+Vi5vvGG+fCmS1NMQvKLl2tf2iQyiLGxFovuH4KJjrkICblpi7+oe5+g7wt4i4aMvzg5mbPzfdXbpGv+TbicVQojhoMMmPv4aLnQL5uELUtR0GY3PcwZS4ZLRcqJPS31gmpmKcjZz94Cv1iPlbFYt/CkkT5pSoqKUo0KiQ5OuvQwJxfhhlSpiwAlJISGtqb/aD/AIckeJNe/lT91RH8VyoCUAfISbdQLff7RH5SH9A/hzi/h5xmDu4B30BI9o0OixhOWYskAICX6kfqf1jIcIw1SBmNiWtybT1i4IxgrDTJElRLXun1LGDvLRPSy4VkqEzHmJQAUi5AdiFsHO5hDjtQFeIlRAL5075r3Yj92MLZ1AVOUS6ZHTw1H/2Ky3cCIZ1ikkMzOFHMLbA7iJyA0qageEyk2UBfsxj7H8LCJewUmUVKPVZypSOwf6ws4oxmWyUoMspSgn8Mkgk6A8iGiDHuIETpRbyzFqDp1ypShh3clX0hzmgqrZbSJSty59M2UfaNC4bp5eIUglrUVTUWUCXKWsFJ6EEP2iq1GFrnp8KQgzChMqWAkO5bMv2eNR4H+HiKSX4k289Y8zEskWOUAG9xc84rrMJn83goJnFCfMBr0a/2it8RVCs5SX8tmO3vG3Y5RplzKebKIYTClbAXTMs5A1IXlN+Zg6swaTPTlny0TXDeZIe3Ii452hTrLtGPzygnwgf3vBNFP/CJhvx1w+mhmGWknIoZpb3LE3B5kH9IRzWTKCUqe337d4v2CRc11P1iz8KL/wCpUP5kkezH+8JE0QVu6ugaO6VC0EOFJVzdrb37RXVlmFGlUFQoGazhiP8ASIWP4k4qV5msBz/wIqUrFJqAooWoBZ0+Z9nL9odyqkuQi53uw/8A0rQDoLxjecNbFY1kDFhzb7QJNrnGzHV9W5RX0qTcqWSBdS9B2SOXWPpE4zflDXskGwHNzclt4nAHq6JlFtNR2iD+Hh2hKV+UMW3GnpHf8EIr5EqtVPGZQ6n7mIBMB3EcTkEkkg6n7wCXfSLkOn1Bj5pCVoRmzMC5bTT9Y6qeI5lYpCpgSEofKANCd3NzCCat0kP6QXRTAnKnp9YqzwNWOkQ7QcDCunqbaxL/ABPeMTMkThCzEqp7Bg17xFX1mSWXN2Pf9vCb+Jcp6g/XT7CKnP2A6wcqujkt1V/loKTOdBuczBxsLC9/zG31iCnXfKT8wP10B5h4seA8LZqiSXzomLSVDfK7kezxpbJ7Jrfw8wNNNSIJDTZiQuY4b5g4DbADLFpVN2FyLhv1gKdUBI1BA52bYCEeH8RkgMlvzKu5YkhIHMnKVdLRhpnVbKSfnTm/MB2vZXpHSGKcxVYsobBiOX93hVQTVrl5lJOZRygr08yiSw/7QBHGCVhVJKWSVS1Llkk7pUQn0ytCCl/EuSmpSkpIaW+g5216gC3NMZ7VUBSkKZTWvGwcSYYkuXDKDED5dQpx9feKDjMhEpvDI/qS1u8Xz1fQwkp5CQHU5MMZnCNTNZTfNZ3cBJ+Ww2Oma7E3jmVKCy5KUmxPXsNy/KLZX0lVT0wElCh4gv4YJKR/UlyAs80gbwW0lT/4emXlTMLLSGKRqLnXXzfpEVTWBIAALbDnC2oxIpPmSVHq4J7wtqapc1WjHTk0XONLRdVXmYoJT8oLn00HYQUrFCkEZfMz53Yvp67R1huHSwwNphLeYadx6uO0GV2DSkIuVqPygA6naDZ6AfBMVAmJSTqqLUqfyioChSieEJDEFIN3uzqYxYDKER1mhXJU1TMolW479o58JJ1CvSOUUySblTi1ukGUtAFEtmcdYpRdW5B/NpvaAEzxmEWWdhOYMdesIqvDVSiM2U9heK5sKmVPMGUROKobm8KJM0EMLR0aRT2u28LBr3F0uHN9o8SAySP5U/5iCuKkpAve/RtNoiRVjKOYEXJ4ITTFWYJQ5Ussw35CL3wRTTBVeGvNKKQFrBSyyEkEJS9xmJS7bCM4p6ghSSksQXHobRpvw3wmZPnLqFrVmlXfdSlZmBPJgSfSJ7mQRduKsUKJJLpK1OEBrvuW5JDnu0L+DEJmU4UtXmCXcXUEpGQdAzq+sD1lBU1S1unIcnzEPbUJSx33MWLAcJQaUICSg5ciyAL5bG4L6lXW5jH6UJoJxm5VJlnwUjylZuW1U3UsBFQw6u8HFKmnUgNM86ADZ2zH6KPtFvm4UCAAXTdk5iBZ9tdYz/H8DqBiIny5Z8NKkHM/lYABYfXmIJn2FhqKozVrAA/DAFrhlbF+TD3gQ4XLVZQvDPCaeXJSzEBZUSqYoal3B9BYbM8L8RxdEiYpDab8xqD7RP8AQI6/AJNMpM4rYpLpQA7mGUr4pShYvbV4UYniKJ5ul+XSFhwGSsuUX7mKmfkEHE2JSZ05S5YHnuO+7+t4goqBKnUlAXcAHQfKHf1eGKODJKtinsTEtNw1Mlhpc0hLkspLiK2Z4Itq6FaWIRnUzA6Ze/MQunKMjzzLq/KOZ6DZKee5i1KoqrRKpXcg/aFqeBVLVmmzCtR5Bh9YJZ9gj4cdc4m5N799fWLd/CmGWF8PokhkpvBy5ABYkCJ66+V0Yy2VJYu93dtuzQdKUXzAsRYjp0hOlZ3MTyyzRqDOZXKNgotCWurCejHfWHkimCkZtC9+sL8WogfNoR9YXNkopdLU41Y/SPlFY5ERzLl9Y+Wht3jUkU+bmFktAjQTMU8fSZGaLnhLmkk5jaNh+FtWEmbLVYrCVDZ8uZKm7ZhGa0mGptzh1QJVJWmYlaswNnPKMe+pVRtHhKAmKJyOSEICXISkBIPV2Kn2eD8DpSiQAQbucp1D8zz3PUmOsInCciWVJDqlpX2cAkPHGPYgUBKBqstmfT9vGJu0SUKS+QEJcBzvd7+pjMuOuJJ1LWqRLUlCRLBSCAcpUC5HPsXjSaeQEyki5tz53/WMp+KFGk16TzlIJHV1CK59gFwlxGJuakqpiiiYoqlrJuFk/mPU3HIvzgzGKQpnKQQQEMkZi5YWBfeKnLpBMnJlBkhwHA5xp0zDs/ghaiopRlc6liQHO5g7s0orkjDydBDKmwVXL1i2UuCywNILMgDSMtUr0jB1N06xOMLLXMM1zIjTMeENL00CRsTHqafkwEHCU5jmfLZJblCGldbUBHlQAVnQfqrkBAhoUuSoZ1G5Udz05DpH1JTMConMpVyTv/jpEzvF4Wv/2Q=="/>
          <p:cNvSpPr>
            <a:spLocks noChangeAspect="1" noChangeArrowheads="1"/>
          </p:cNvSpPr>
          <p:nvPr/>
        </p:nvSpPr>
        <p:spPr bwMode="auto">
          <a:xfrm>
            <a:off x="61913" y="-715963"/>
            <a:ext cx="1790700" cy="1495426"/>
          </a:xfrm>
          <a:prstGeom prst="rect">
            <a:avLst/>
          </a:prstGeom>
          <a:noFill/>
          <a:ln w="9525">
            <a:noFill/>
            <a:miter lim="800000"/>
            <a:headEnd/>
            <a:tailEnd/>
          </a:ln>
        </p:spPr>
        <p:txBody>
          <a:bodyPr/>
          <a:lstStyle/>
          <a:p>
            <a:endParaRPr lang="fr-FR">
              <a:latin typeface="Calibri" pitchFamily="34" charset="0"/>
            </a:endParaRPr>
          </a:p>
        </p:txBody>
      </p:sp>
      <p:sp>
        <p:nvSpPr>
          <p:cNvPr id="9229" name="AutoShape 17" descr="data:image/jpg;base64,/9j/4AAQSkZJRgABAQAAAQABAAD/2wCEAAkGBhQSERUUExQWFBUWGBoaGBgXGBwZGhocHBoYGhgdGBgYHCYfHRsjHBgVHy8gJCcpLCwsGB4xNTAqNSYrLCkBCQoKDgwOGg8PGiwkHCQpLCwsLCwsLCkpLCkpLCksLCwsKSwsLCwpKSwsLCksLCksLCwsLCwsKSwpKSwsLCwsLP/AABEIAJ0AvAMBIgACEQEDEQH/xAAcAAACAwEBAQEAAAAAAAAAAAAEBQMGBwIBAAj/xAA9EAABAgQEBAQEBAUCBwEAAAABAhEAAwQhBRIxQQZRYXETIoGRBzKhsSNCwfAUUmLR4bLxFRYkcpKiwoL/xAAYAQADAQEAAAAAAAAAAAAAAAAAAQIDBP/EACMRAQEBAQACAgEEAwAAAAAAAAABEQIhMRJBQgNRYXETIjL/2gAMAwEAAhEDEQA/APKeo8ofkIKRNMJ0KgqVNjhaEuPyyZxYEsgE72FnMJQqHmL1ShPSZZ8wSH5C5sp9oWY5iEsTFZZQyMLp1CvzNszuL7RpCoZAjtKT1gKRVhWmsFpBiswkyQTvDHBS01L6XH0MLc0T4fOPiofnCC1SpyCnygtqX3ttePjOAS7c7GBpU4t8oTbbcx15inYHf20iDFImMpLNca76f4j1U8FyNd7WPpA1BRrqahMlCmdLlSQSEgblvTlBh4JmlU1MqtlTVytZVwbbE7H37w5AgrasgEp5fU2aO8KwqcfmH7O8JZq1TZZKfKrdOzpN2Mapw5VgyEFjZCSTa7toe8O+ISn8V4GJcvOLKSU5uo5+8LF1KlJCf5XA94c8bY0gTJ0lIzKUAFF7JYOw6jeEOCz5U6YJZXlJVZ9C+zw5uEbpwybdlBLAE3fXtAVXVGUcq5ofkC59QNIb8TYaKWSueklywSxsCWDnt/aKAkEqKrkm99ydT3iuZvkqu0ioCiEpWpSmuHDjtBKcNnE+UqY6ZiH66QioKFCV+IVFVgx02sH3MOpGJzAxKn/pO0K3PR4FxySuVZSiQpw4FieULcLqGWovsG73hniBROypdYAJIBO5EJ5VOETlByfK/t/vFTrYnFhNWT8xNogmIQouTHCZr25xylZD+Um5iNMpEwRHNrkpGo94rgoF9PUvEFelSAEt1LRPxXplPnE5lA7h/WCMQlgyvMASLEjfkr9DC/CTmCkKsVAEPa/L2i64LwxnHiLISlNnJ23/AN4d8BnQomWDt7Nyg3xAN4c4zRSEVChKJUhhYlwDu3SCcNp05SQkXIGnK8O9aWK97t7xPTMlaTf5hsebROKlQUq5Fz94Mw7C5k9RSgZrXJNh3O0AM0IU5ewu1o4pqRc0L8zZSwPpf9Is+H8NqCc0yYVKZwABlHezqjnFcMVLUZqG8NVykMCS2z2HOI0ybApk2TMOXyuGzJNx19/tFQxdU6SsrClBTl1gkFyS99b/AKxe6GcksU8sx6DleFuL4alaVLMxGQBRKAPM+wB56RXPWUWKlg+LeF81wdn2i3rxyYimISshEweXkz3D7RntI6puU6KIf0v6RpPDyUqR4RDpIIKbfmsFF7hmLERf6mRMVmVThV0l1Hd/q0E4DQpNZJSSWKw/bU/aLjhXCXhkBcpS0KskpIIA63B9WgXHcAFNLmqp0rXOYMwcoS/mV/mD5b4GLhxNTSp2HzELJOVGYEAFQKbg/wB+jwj4T4QkmmT4stSzNvna6W2SrYWd+sUCm4iq1gyhMUozSx/mU9mfl0Ea3w9STZMlCLkBIDHV99Tze0TZeZg8VPN4VkU1PNKUKmOkgBQCiLWa1gDd+kUSbLIjW6Ram8/LSEPEfCSZqSuR5Vi+UWCunQ9YmU2Z3CkqDFL26mIKo/jnqg/pE06lmIJQoMUq0NiC7tAdSfxh1B+0WRnIVdPaOwVnlA0s/L+9oLeJ01UlTYkn4V4w0Jbk79g2sBJMadhlMmWJUtIAZAJ6k6mJtxTMcQwabLAdMxKSxQClyG/qsDGicOzVGnShYcL3UGzdh+9Isi5IUGsYV1VKEA5AQASWB0Othy/vCvWwYzvGMLVJmkKOZyb/AN+sBpRmOqh2JH2i18Vys0pKr2Vv1EV6llXhy+Csc0+Bhwzkk840LDKQU8gS0i5Ic81GEuAyE5itR+XQXPqwhlMxVKpwQlQN0qJBtYFwPpCvVpn0pCiixYHff02HeB6zDZi8ssAlDebzX5AXsb3gqlmAgAEaAQdKJBJueXpCCnScLJLZVAlwQbOx3y+nvEs7BZbFF25Ev7PDaRUg1YQWPkUp30OZIb7+0EcQ4d5fFRyAUOg0Ig8hm+N8HoQ86UfMm5Sdxv6wy4bmqZ/IxZj+a8S4nUgBenyKJ7MYr/CyfwUkm61gA9AWi/PXPkvVaXIpVqAyzSjmwBJ94ZUEjwEqKSSSQVKJcnYOf0gWhUAAA2kC45VqCBlIcqBvayTmMTA9xLhaSJn8bLTlXLBK0pAAVa6gP5hc9Ys1BMSpCSm4NwW57wLhM10l+e/WIeEF/wDSo1DZg3JlEN6Q90jx305c44oqjNfa+/ItHk2YwJtYQJhymB+V3P1uIQVD4jgCpSQGKpYJPMgkfYCKLNU81Pr/AKYvnxLlHPImOGyKS3UF/wD6+kZ7NV+Knv8A/MXAOM5st9P7QSKkHeF6ZgaBl4oAWANoWaANKHWkcyB7kRo2L1XhLtZkW73+kZ1hxAmIKrjMl+zh4vGNrCppB3A3iaqHHD6z4QJJINx/c9Sbx9jM5YUAMoSpN1XJcaMBblHGCLeWAdrX5CC8QkpUApQ+U2Lsz9YRlnE0oTKHNLH5klTB9/M3rFMptI1ChOUZSbK0PXeMvx+X4FRMlg2Ci3Y3H0MEI7wSryrZgX2I17GC+IMDUtp9OtMtSQLMGIdy7fu0Z7MrVCYCFqT2URf0jQOGceVMKUTQ+fMc1mZI07mKss8hzh0uvChnQhSW1lqD+xP3iPEJlagnwpM5zcrVOt/4/LFgqcZkyZpkhbTFoCklRARfTzRInFJGbLnQ7NqD7NBv8DFNwsTpFR4k4ecMSNQx1b3PrGq0U5MxGrhQ+hEUbGJiM6LhL2fsQ33PtFhweryGXLDlJzAL/KMoBYnq9u0LdDOOKsNmCpXTh/MpgWt4YZy/O+kSYTLSiolS0/KlWl9gTFq40o1SpiqqaR4YslQBsDlfN1JFubCM64YxI1FfnOiQspHXRz1vFzbCbDKmsjSxAdumkD1kxK/KTYJtma2Yl29niDDqrMgDdmv+seT5gM2YpgMiUi3QEluUZHhnw/UvLB6Aeosfq8FcNK/DWxLCbMH/ALmFeGDw5SB0cnv5j94ZcMDLTIUXSZhVNO7BRJH0aKI1qiWOheAcNQfEmKdnYM3IFy/t7QTX1ICQ7F329IGw/wAiFKJs5I67Cx3tCCv/ABHqU+DKTmGfM7bsxBPZ2jM5qvxE/wDcP9Jiy8b4sidPtcIGV9LuXbpeKrOYFDfzfoYshRmWhBUVRCj3hsmaCDCKcrzK7xfBUxQqLvw5UJqEjOHWgAPuW0Pt9oz41IbQxb+CB5Fr08yQPQF/uIzs8LXOTLCFENbU8vrBsxbpJ2b0EKayZoeXpHVPVZgSTbRjsIzM2SsLQkjVJB+jH6ExnHxCpFS6nOzpmhwrUOAAQeW3vF7wyjAuSTqzn5ewjjifAk1VOuTorVB5KGnodPWKlJh1ZVmx0IO1vtGj8LS0mkQlehTfne8ZlXSiFKSQQQpiDzFiI1XhZKcksufltytGv6n/ACURrwzJUODMmeVGUKLkJzKzt/4CLFQ1KFJKlMUqFgoA6Hd4VTqzLXKA/LJQPVWcn7iD5KkBKEdNu14yqi+qw9KypWVOVJTlDWBYqUR3YQNjmNiVSqXKCrLSfIopSRmYhxsYnr8VEtOaYFCW4SlYHlDOSkpT+bzWU19HhP8A8UkKo/AVMstQUfDKVKCc2Zilwx2ILRUKlGK8eVCpUyWQUyVpDIUczJI0ClAv310iL4cJdcwgXCQB6l9fSI8XwoVAXOlzPw0ywUpYlTgNlU1gbavygr4f1EtCSDMSlZUXSogFrAM+saXPj4T9tApVFO/WPqeeAFglypyfUWBjypXllLVYshRBHRJIhVg9aZeWbNfIlgVHQqCQA/TrGCjTHJxRITKBPiTckoP/AFEJUdOR2i5zE5UpQAQBlSG9P0EZ7IxlFbiNIEBwkrWX3YONOoi/j5nLgOTY25CKzCCYvWlOVlaB9Ov+0Isd4rkyEBCZ2ZWqkAZjckm7+Uvty2iD4hV6paRlUfOMvZnJY8zGUTqoOb3B94c50WmdXigBu97jrzhdUYoklLHQv94C/jb6gDVjzgSYq9o0nJDxXa3gOZNcmIniJRjSRIoYidEgRonA1R4lOQxdJVmJ3JZm7ARlE+eQtQ5Ej6xf/hniScq5bjPmdjuGAtGffP8AquXy0AjMgc2hfRkeKULUptgA/pYH7RJKn5FFJO8AVePSqaeJqpgBAIypIJJNrjYczGEUs8hWSYUsQCAWPaGCyDd2b93iu4Njf8SsrKgQkNYMXNxbteDJc3PbKAnMGHfUn2gCvcVfDM1M1c+VMSnOASGJBVuQRzt9YpQwyqpV5fFXLbRlWPaNfocaCEszDMfQeUfcmKn8TZ6ZgllAYgkH1293i51fRYSUdXORLmVKlGYssFZtWAAew1AjnDuK5yzmEpJDN8x0Nndm2g2lqgJKkLT5Skud9IW09cJNJKCTkNlG2YnU6coYEYyJ1Ss06ZmWUmZdI3Va5OpblDOVgqJCAQ2ZViogORe/0+sV/wD5ozTZUxkpKswWUpCQVA2JbnYQ4x8zJJR4ynRcoUnXyva9iLnrBZfQEU1T4fypbKQCE/ynciKbxjSpSvxZScgJIUALPqDyve3SJ/8AmNIUvKFMoEF9en1jzHpn/SISdVqzn0DB+wP1MPmXmlfIWgqJqEOhaglSXWkHykbgiG+JcdVE2XlloEtB2Rr2KlA27ARXjPAkpCSXKb2h5wtRJmyVFSgkg6PqP94d/eiFGGcYVFLOzy1JdIKWKQUtezN1N4u2C/FqeoHPKlqyj8pUkl+5IjLqqQ05SXdlM/rFn4KpEqVOSprBJD9z/eL7kzUxezxSnEpkuSuQyfEd1LtZJdLAXJEAYr8NEBaglWVJsgm7kgkJPLTWJ+DsBBmTVE/IpKknq1/TSJcW4jnJqPCBCdXVY+Vi5vvGG+fCmS1NMQvKLl2tf2iQyiLGxFovuH4KJjrkICblpi7+oe5+g7wt4i4aMvzg5mbPzfdXbpGv+TbicVQojhoMMmPv4aLnQL5uELUtR0GY3PcwZS4ZLRcqJPS31gmpmKcjZz94Cv1iPlbFYt/CkkT5pSoqKUo0KiQ5OuvQwJxfhhlSpiwAlJISGtqb/aD/AIckeJNe/lT91RH8VyoCUAfISbdQLff7RH5SH9A/hzi/h5xmDu4B30BI9o0OixhOWYskAICX6kfqf1jIcIw1SBmNiWtybT1i4IxgrDTJElRLXun1LGDvLRPSy4VkqEzHmJQAUi5AdiFsHO5hDjtQFeIlRAL5075r3Yj92MLZ1AVOUS6ZHTw1H/2Ky3cCIZ1ikkMzOFHMLbA7iJyA0qageEyk2UBfsxj7H8LCJewUmUVKPVZypSOwf6ws4oxmWyUoMspSgn8Mkgk6A8iGiDHuIETpRbyzFqDp1ypShh3clX0hzmgqrZbSJSty59M2UfaNC4bp5eIUglrUVTUWUCXKWsFJ6EEP2iq1GFrnp8KQgzChMqWAkO5bMv2eNR4H+HiKSX4k289Y8zEskWOUAG9xc84rrMJn83goJnFCfMBr0a/2it8RVCs5SX8tmO3vG3Y5RplzKebKIYTClbAXTMs5A1IXlN+Zg6swaTPTlny0TXDeZIe3Ii452hTrLtGPzygnwgf3vBNFP/CJhvx1w+mhmGWknIoZpb3LE3B5kH9IRzWTKCUqe337d4v2CRc11P1iz8KL/wCpUP5kkezH+8JE0QVu6ugaO6VC0EOFJVzdrb37RXVlmFGlUFQoGazhiP8ASIWP4k4qV5msBz/wIqUrFJqAooWoBZ0+Z9nL9odyqkuQi53uw/8A0rQDoLxjecNbFY1kDFhzb7QJNrnGzHV9W5RX0qTcqWSBdS9B2SOXWPpE4zflDXskGwHNzclt4nAHq6JlFtNR2iD+Hh2hKV+UMW3GnpHf8EIr5EqtVPGZQ6n7mIBMB3EcTkEkkg6n7wCXfSLkOn1Bj5pCVoRmzMC5bTT9Y6qeI5lYpCpgSEofKANCd3NzCCat0kP6QXRTAnKnp9YqzwNWOkQ7QcDCunqbaxL/ABPeMTMkThCzEqp7Bg17xFX1mSWXN2Pf9vCb+Jcp6g/XT7CKnP2A6wcqujkt1V/loKTOdBuczBxsLC9/zG31iCnXfKT8wP10B5h4seA8LZqiSXzomLSVDfK7kezxpbJ7Jrfw8wNNNSIJDTZiQuY4b5g4DbADLFpVN2FyLhv1gKdUBI1BA52bYCEeH8RkgMlvzKu5YkhIHMnKVdLRhpnVbKSfnTm/MB2vZXpHSGKcxVYsobBiOX93hVQTVrl5lJOZRygr08yiSw/7QBHGCVhVJKWSVS1Llkk7pUQn0ytCCl/EuSmpSkpIaW+g5216gC3NMZ7VUBSkKZTWvGwcSYYkuXDKDED5dQpx9feKDjMhEpvDI/qS1u8Xz1fQwkp5CQHU5MMZnCNTNZTfNZ3cBJ+Ww2Oma7E3jmVKCy5KUmxPXsNy/KLZX0lVT0wElCh4gv4YJKR/UlyAs80gbwW0lT/4emXlTMLLSGKRqLnXXzfpEVTWBIAALbDnC2oxIpPmSVHq4J7wtqapc1WjHTk0XONLRdVXmYoJT8oLn00HYQUrFCkEZfMz53Yvp67R1huHSwwNphLeYadx6uO0GV2DSkIuVqPygA6naDZ6AfBMVAmJSTqqLUqfyioChSieEJDEFIN3uzqYxYDKER1mhXJU1TMolW479o58JJ1CvSOUUySblTi1ukGUtAFEtmcdYpRdW5B/NpvaAEzxmEWWdhOYMdesIqvDVSiM2U9heK5sKmVPMGUROKobm8KJM0EMLR0aRT2u28LBr3F0uHN9o8SAySP5U/5iCuKkpAve/RtNoiRVjKOYEXJ4ITTFWYJQ5Ussw35CL3wRTTBVeGvNKKQFrBSyyEkEJS9xmJS7bCM4p6ghSSksQXHobRpvw3wmZPnLqFrVmlXfdSlZmBPJgSfSJ7mQRduKsUKJJLpK1OEBrvuW5JDnu0L+DEJmU4UtXmCXcXUEpGQdAzq+sD1lBU1S1unIcnzEPbUJSx33MWLAcJQaUICSg5ciyAL5bG4L6lXW5jH6UJoJxm5VJlnwUjylZuW1U3UsBFQw6u8HFKmnUgNM86ADZ2zH6KPtFvm4UCAAXTdk5iBZ9tdYz/H8DqBiIny5Z8NKkHM/lYABYfXmIJn2FhqKozVrAA/DAFrhlbF+TD3gQ4XLVZQvDPCaeXJSzEBZUSqYoal3B9BYbM8L8RxdEiYpDab8xqD7RP8AQI6/AJNMpM4rYpLpQA7mGUr4pShYvbV4UYniKJ5ul+XSFhwGSsuUX7mKmfkEHE2JSZ05S5YHnuO+7+t4goqBKnUlAXcAHQfKHf1eGKODJKtinsTEtNw1Mlhpc0hLkspLiK2Z4Itq6FaWIRnUzA6Ze/MQunKMjzzLq/KOZ6DZKee5i1KoqrRKpXcg/aFqeBVLVmmzCtR5Bh9YJZ9gj4cdc4m5N799fWLd/CmGWF8PokhkpvBy5ABYkCJ66+V0Yy2VJYu93dtuzQdKUXzAsRYjp0hOlZ3MTyyzRqDOZXKNgotCWurCejHfWHkimCkZtC9+sL8WogfNoR9YXNkopdLU41Y/SPlFY5ERzLl9Y+Wht3jUkU+bmFktAjQTMU8fSZGaLnhLmkk5jaNh+FtWEmbLVYrCVDZ8uZKm7ZhGa0mGptzh1QJVJWmYlaswNnPKMe+pVRtHhKAmKJyOSEICXISkBIPV2Kn2eD8DpSiQAQbucp1D8zz3PUmOsInCciWVJDqlpX2cAkPHGPYgUBKBqstmfT9vGJu0SUKS+QEJcBzvd7+pjMuOuJJ1LWqRLUlCRLBSCAcpUC5HPsXjSaeQEyki5tz53/WMp+KFGk16TzlIJHV1CK59gFwlxGJuakqpiiiYoqlrJuFk/mPU3HIvzgzGKQpnKQQQEMkZi5YWBfeKnLpBMnJlBkhwHA5xp0zDs/ghaiopRlc6liQHO5g7s0orkjDydBDKmwVXL1i2UuCywNILMgDSMtUr0jB1N06xOMLLXMM1zIjTMeENL00CRsTHqafkwEHCU5jmfLZJblCGldbUBHlQAVnQfqrkBAhoUuSoZ1G5Udz05DpH1JTMConMpVyTv/jpEzvF4Wv/2Q=="/>
          <p:cNvSpPr>
            <a:spLocks noChangeAspect="1" noChangeArrowheads="1"/>
          </p:cNvSpPr>
          <p:nvPr/>
        </p:nvSpPr>
        <p:spPr bwMode="auto">
          <a:xfrm>
            <a:off x="61913" y="-715963"/>
            <a:ext cx="1790700" cy="1495426"/>
          </a:xfrm>
          <a:prstGeom prst="rect">
            <a:avLst/>
          </a:prstGeom>
          <a:noFill/>
          <a:ln w="9525">
            <a:noFill/>
            <a:miter lim="800000"/>
            <a:headEnd/>
            <a:tailEnd/>
          </a:ln>
        </p:spPr>
        <p:txBody>
          <a:bodyPr/>
          <a:lstStyle/>
          <a:p>
            <a:endParaRPr lang="fr-FR">
              <a:latin typeface="Calibri" pitchFamily="34" charset="0"/>
            </a:endParaRPr>
          </a:p>
        </p:txBody>
      </p:sp>
      <p:pic>
        <p:nvPicPr>
          <p:cNvPr id="16403" name="Picture 19" descr="http://materaparis.scola.ac-paris.fr/IMG/siteon18.png"/>
          <p:cNvPicPr>
            <a:picLocks noChangeAspect="1" noChangeArrowheads="1"/>
          </p:cNvPicPr>
          <p:nvPr/>
        </p:nvPicPr>
        <p:blipFill>
          <a:blip r:embed="rId9" cstate="print"/>
          <a:srcRect/>
          <a:stretch>
            <a:fillRect/>
          </a:stretch>
        </p:blipFill>
        <p:spPr bwMode="auto">
          <a:xfrm>
            <a:off x="6372225" y="2781300"/>
            <a:ext cx="2238375" cy="1876425"/>
          </a:xfrm>
          <a:prstGeom prst="rect">
            <a:avLst/>
          </a:prstGeom>
          <a:noFill/>
          <a:ln w="15875">
            <a:solidFill>
              <a:schemeClr val="tx1"/>
            </a:solidFill>
            <a:miter lim="800000"/>
            <a:headEnd/>
            <a:tailEnd/>
          </a:ln>
        </p:spPr>
      </p:pic>
      <p:pic>
        <p:nvPicPr>
          <p:cNvPr id="16405" name="Picture 21" descr="http://www.jeunesplus.org/images/garanderie.jpg"/>
          <p:cNvPicPr>
            <a:picLocks noChangeAspect="1" noChangeArrowheads="1"/>
          </p:cNvPicPr>
          <p:nvPr/>
        </p:nvPicPr>
        <p:blipFill>
          <a:blip r:embed="rId10" cstate="print"/>
          <a:srcRect/>
          <a:stretch>
            <a:fillRect/>
          </a:stretch>
        </p:blipFill>
        <p:spPr bwMode="auto">
          <a:xfrm>
            <a:off x="2555875" y="5013325"/>
            <a:ext cx="1143000" cy="885825"/>
          </a:xfrm>
          <a:prstGeom prst="rect">
            <a:avLst/>
          </a:prstGeom>
          <a:noFill/>
          <a:ln w="15875">
            <a:solidFill>
              <a:schemeClr val="tx1"/>
            </a:solidFill>
            <a:miter lim="800000"/>
            <a:headEnd/>
            <a:tailEnd/>
          </a:ln>
        </p:spPr>
      </p:pic>
      <p:sp>
        <p:nvSpPr>
          <p:cNvPr id="9232" name="Rectangle 9"/>
          <p:cNvSpPr>
            <a:spLocks noChangeArrowheads="1"/>
          </p:cNvSpPr>
          <p:nvPr/>
        </p:nvSpPr>
        <p:spPr bwMode="auto">
          <a:xfrm>
            <a:off x="4356100" y="5229225"/>
            <a:ext cx="3735388" cy="369888"/>
          </a:xfrm>
          <a:prstGeom prst="rect">
            <a:avLst/>
          </a:prstGeom>
          <a:noFill/>
          <a:ln w="9525">
            <a:noFill/>
            <a:miter lim="800000"/>
            <a:headEnd/>
            <a:tailEnd/>
          </a:ln>
        </p:spPr>
        <p:txBody>
          <a:bodyPr wrap="none">
            <a:spAutoFit/>
          </a:bodyPr>
          <a:lstStyle/>
          <a:p>
            <a:r>
              <a:rPr lang="fr-FR" u="sng">
                <a:latin typeface="Calibri" pitchFamily="34" charset="0"/>
                <a:hlinkClick r:id="rId11" tooltip="Antoine de la Garanderie"/>
              </a:rPr>
              <a:t>Antoine de la Garanderie</a:t>
            </a:r>
            <a:r>
              <a:rPr lang="fr-FR">
                <a:latin typeface="Calibri" pitchFamily="34" charset="0"/>
              </a:rPr>
              <a:t> (1920-2010)</a:t>
            </a:r>
          </a:p>
        </p:txBody>
      </p:sp>
      <p:pic>
        <p:nvPicPr>
          <p:cNvPr id="9233" name="Picture 2" descr="http://var.eelv.fr/files/2012/09/Philippe-Meirieu.jpg"/>
          <p:cNvPicPr>
            <a:picLocks noChangeAspect="1" noChangeArrowheads="1"/>
          </p:cNvPicPr>
          <p:nvPr/>
        </p:nvPicPr>
        <p:blipFill>
          <a:blip r:embed="rId12" cstate="print"/>
          <a:srcRect/>
          <a:stretch>
            <a:fillRect/>
          </a:stretch>
        </p:blipFill>
        <p:spPr bwMode="auto">
          <a:xfrm>
            <a:off x="8027988" y="5229225"/>
            <a:ext cx="919162" cy="1382713"/>
          </a:xfrm>
          <a:prstGeom prst="rect">
            <a:avLst/>
          </a:prstGeom>
          <a:noFill/>
          <a:ln w="158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ox(in)">
                                      <p:cBhvr>
                                        <p:cTn id="7" dur="2000"/>
                                        <p:tgtEl>
                                          <p:spTgt spid="163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97"/>
                                        </p:tgtEl>
                                        <p:attrNameLst>
                                          <p:attrName>style.visibility</p:attrName>
                                        </p:attrNameLst>
                                      </p:cBhvr>
                                      <p:to>
                                        <p:strVal val="visible"/>
                                      </p:to>
                                    </p:set>
                                    <p:animEffect transition="in" filter="box(in)">
                                      <p:cBhvr>
                                        <p:cTn id="12" dur="500"/>
                                        <p:tgtEl>
                                          <p:spTgt spid="163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405"/>
                                        </p:tgtEl>
                                        <p:attrNameLst>
                                          <p:attrName>style.visibility</p:attrName>
                                        </p:attrNameLst>
                                      </p:cBhvr>
                                      <p:to>
                                        <p:strVal val="visible"/>
                                      </p:to>
                                    </p:set>
                                    <p:animEffect transition="in" filter="box(in)">
                                      <p:cBhvr>
                                        <p:cTn id="17" dur="2000"/>
                                        <p:tgtEl>
                                          <p:spTgt spid="1640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403"/>
                                        </p:tgtEl>
                                        <p:attrNameLst>
                                          <p:attrName>style.visibility</p:attrName>
                                        </p:attrNameLst>
                                      </p:cBhvr>
                                      <p:to>
                                        <p:strVal val="visible"/>
                                      </p:to>
                                    </p:set>
                                    <p:animEffect transition="in" filter="box(in)">
                                      <p:cBhvr>
                                        <p:cTn id="22"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274638"/>
            <a:ext cx="5410200" cy="1143000"/>
          </a:xfrm>
        </p:spPr>
        <p:txBody>
          <a:bodyPr/>
          <a:lstStyle/>
          <a:p>
            <a:pPr eaLnBrk="1" hangingPunct="1"/>
            <a:r>
              <a:rPr lang="fr-FR" sz="3200" b="1" smtClean="0"/>
              <a:t>Mon bouquet d’intelligences</a:t>
            </a:r>
            <a:br>
              <a:rPr lang="fr-FR" sz="3200" b="1" smtClean="0"/>
            </a:br>
            <a:r>
              <a:rPr lang="fr-FR" sz="2000" b="1" smtClean="0"/>
              <a:t>élémentaire</a:t>
            </a:r>
          </a:p>
        </p:txBody>
      </p:sp>
      <p:sp>
        <p:nvSpPr>
          <p:cNvPr id="36868" name="Rectangle 3"/>
          <p:cNvSpPr>
            <a:spLocks noGrp="1" noChangeArrowheads="1"/>
          </p:cNvSpPr>
          <p:nvPr>
            <p:ph type="body" sz="half" idx="1"/>
          </p:nvPr>
        </p:nvSpPr>
        <p:spPr>
          <a:xfrm>
            <a:off x="250825" y="1557338"/>
            <a:ext cx="3744913" cy="2447925"/>
          </a:xfrm>
          <a:solidFill>
            <a:srgbClr val="CCFFFF"/>
          </a:solidFill>
          <a:ln w="28575">
            <a:solidFill>
              <a:srgbClr val="000080"/>
            </a:solidFill>
          </a:ln>
        </p:spPr>
        <p:txBody>
          <a:bodyPr/>
          <a:lstStyle/>
          <a:p>
            <a:pPr eaLnBrk="1" hangingPunct="1"/>
            <a:r>
              <a:rPr lang="fr-FR" sz="2400" b="1" smtClean="0"/>
              <a:t>3ème séance</a:t>
            </a:r>
          </a:p>
          <a:p>
            <a:pPr eaLnBrk="1" hangingPunct="1">
              <a:buFontTx/>
              <a:buNone/>
            </a:pPr>
            <a:endParaRPr lang="fr-FR" sz="2400" b="1" smtClean="0"/>
          </a:p>
          <a:p>
            <a:pPr eaLnBrk="1" hangingPunct="1"/>
            <a:r>
              <a:rPr lang="fr-FR" sz="2000" smtClean="0"/>
              <a:t>Réaliser son portrait d’intelligences à l’aide de photos, images, objets… proposés à partir de différents catalogues.</a:t>
            </a:r>
          </a:p>
        </p:txBody>
      </p:sp>
      <p:sp>
        <p:nvSpPr>
          <p:cNvPr id="36869" name="Text Box 5"/>
          <p:cNvSpPr txBox="1">
            <a:spLocks noChangeArrowheads="1"/>
          </p:cNvSpPr>
          <p:nvPr/>
        </p:nvSpPr>
        <p:spPr bwMode="auto">
          <a:xfrm>
            <a:off x="2032000" y="3376613"/>
            <a:ext cx="184150" cy="366712"/>
          </a:xfrm>
          <a:prstGeom prst="rect">
            <a:avLst/>
          </a:prstGeom>
          <a:noFill/>
          <a:ln w="9525">
            <a:noFill/>
            <a:miter lim="800000"/>
            <a:headEnd/>
            <a:tailEnd/>
          </a:ln>
        </p:spPr>
        <p:txBody>
          <a:bodyPr wrap="none">
            <a:spAutoFit/>
          </a:bodyPr>
          <a:lstStyle/>
          <a:p>
            <a:endParaRPr lang="fr-FR">
              <a:latin typeface="Calibri" pitchFamily="34" charset="0"/>
            </a:endParaRPr>
          </a:p>
        </p:txBody>
      </p:sp>
      <p:pic>
        <p:nvPicPr>
          <p:cNvPr id="36872" name="Picture 12" descr="C:\Documents and Settings\VGaras\Bureau\confc1et2\CE1-2VeronBouquet\IMG_5034.JPG"/>
          <p:cNvPicPr>
            <a:picLocks noChangeAspect="1" noChangeArrowheads="1"/>
          </p:cNvPicPr>
          <p:nvPr/>
        </p:nvPicPr>
        <p:blipFill>
          <a:blip r:embed="rId3" cstate="print"/>
          <a:srcRect/>
          <a:stretch>
            <a:fillRect/>
          </a:stretch>
        </p:blipFill>
        <p:spPr bwMode="auto">
          <a:xfrm>
            <a:off x="3059113" y="4508500"/>
            <a:ext cx="2516187" cy="2089150"/>
          </a:xfrm>
          <a:prstGeom prst="rect">
            <a:avLst/>
          </a:prstGeom>
          <a:noFill/>
          <a:ln w="15875">
            <a:solidFill>
              <a:srgbClr val="0000FF"/>
            </a:solidFill>
            <a:miter lim="800000"/>
            <a:headEnd/>
            <a:tailEnd/>
          </a:ln>
        </p:spPr>
      </p:pic>
      <p:pic>
        <p:nvPicPr>
          <p:cNvPr id="36873" name="Image 14" descr="IMG_5048.JPG"/>
          <p:cNvPicPr>
            <a:picLocks noChangeAspect="1"/>
          </p:cNvPicPr>
          <p:nvPr/>
        </p:nvPicPr>
        <p:blipFill>
          <a:blip r:embed="rId4" cstate="print"/>
          <a:srcRect/>
          <a:stretch>
            <a:fillRect/>
          </a:stretch>
        </p:blipFill>
        <p:spPr bwMode="auto">
          <a:xfrm>
            <a:off x="323850" y="4292600"/>
            <a:ext cx="2428875" cy="1905000"/>
          </a:xfrm>
          <a:prstGeom prst="rect">
            <a:avLst/>
          </a:prstGeom>
          <a:noFill/>
          <a:ln w="15875">
            <a:solidFill>
              <a:srgbClr val="0000FF"/>
            </a:solidFill>
            <a:miter lim="800000"/>
            <a:headEnd/>
            <a:tailEnd/>
          </a:ln>
        </p:spPr>
      </p:pic>
      <p:pic>
        <p:nvPicPr>
          <p:cNvPr id="61441" name="Picture 1" descr="D:\Users\VGaras\Bureau\obs.CPCE1Adeline\observ.nov14intra (34).JPG"/>
          <p:cNvPicPr>
            <a:picLocks noChangeAspect="1" noChangeArrowheads="1"/>
          </p:cNvPicPr>
          <p:nvPr/>
        </p:nvPicPr>
        <p:blipFill>
          <a:blip r:embed="rId5" cstate="print"/>
          <a:srcRect/>
          <a:stretch>
            <a:fillRect/>
          </a:stretch>
        </p:blipFill>
        <p:spPr bwMode="auto">
          <a:xfrm>
            <a:off x="6084168" y="476672"/>
            <a:ext cx="2592288" cy="1878954"/>
          </a:xfrm>
          <a:prstGeom prst="rect">
            <a:avLst/>
          </a:prstGeom>
          <a:noFill/>
          <a:ln w="15875">
            <a:solidFill>
              <a:srgbClr val="0000FF"/>
            </a:solidFill>
          </a:ln>
        </p:spPr>
      </p:pic>
      <p:pic>
        <p:nvPicPr>
          <p:cNvPr id="61442" name="Picture 2" descr="D:\Users\VGaras\Bureau\obs.CPCE1Adeline\observ.nov14intra (39).JPG"/>
          <p:cNvPicPr>
            <a:picLocks noChangeAspect="1" noChangeArrowheads="1"/>
          </p:cNvPicPr>
          <p:nvPr/>
        </p:nvPicPr>
        <p:blipFill>
          <a:blip r:embed="rId6" cstate="print"/>
          <a:srcRect/>
          <a:stretch>
            <a:fillRect/>
          </a:stretch>
        </p:blipFill>
        <p:spPr bwMode="auto">
          <a:xfrm>
            <a:off x="4716016" y="2564904"/>
            <a:ext cx="2982897" cy="1890247"/>
          </a:xfrm>
          <a:prstGeom prst="rect">
            <a:avLst/>
          </a:prstGeom>
          <a:noFill/>
          <a:ln w="15875">
            <a:solidFill>
              <a:srgbClr val="0000FF"/>
            </a:solidFill>
          </a:ln>
        </p:spPr>
      </p:pic>
      <p:pic>
        <p:nvPicPr>
          <p:cNvPr id="61443" name="Picture 3" descr="D:\Users\VGaras\Bureau\obs.CPCE1Adeline\observ.nov14intra (5).JPG"/>
          <p:cNvPicPr>
            <a:picLocks noChangeAspect="1" noChangeArrowheads="1"/>
          </p:cNvPicPr>
          <p:nvPr/>
        </p:nvPicPr>
        <p:blipFill>
          <a:blip r:embed="rId7" cstate="print"/>
          <a:srcRect/>
          <a:stretch>
            <a:fillRect/>
          </a:stretch>
        </p:blipFill>
        <p:spPr bwMode="auto">
          <a:xfrm>
            <a:off x="6156176" y="4725144"/>
            <a:ext cx="2623220" cy="1748813"/>
          </a:xfrm>
          <a:prstGeom prst="rect">
            <a:avLst/>
          </a:prstGeom>
          <a:noFill/>
          <a:ln w="15875">
            <a:solidFill>
              <a:srgbClr val="0000FF"/>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79512" y="764704"/>
          <a:ext cx="6096000" cy="3620441"/>
        </p:xfrm>
        <a:graphic>
          <a:graphicData uri="http://schemas.openxmlformats.org/drawingml/2006/table">
            <a:tbl>
              <a:tblPr/>
              <a:tblGrid>
                <a:gridCol w="1157827"/>
                <a:gridCol w="1332311"/>
                <a:gridCol w="1209646"/>
                <a:gridCol w="1208836"/>
                <a:gridCol w="1187380"/>
              </a:tblGrid>
              <a:tr h="214939">
                <a:tc>
                  <a:txBody>
                    <a:bodyPr/>
                    <a:lstStyle/>
                    <a:p>
                      <a:pPr algn="ctr">
                        <a:lnSpc>
                          <a:spcPct val="115000"/>
                        </a:lnSpc>
                        <a:spcAft>
                          <a:spcPts val="0"/>
                        </a:spcAft>
                      </a:pPr>
                      <a:r>
                        <a:rPr lang="fr-FR" sz="700" b="1" dirty="0">
                          <a:latin typeface="Calibri"/>
                          <a:ea typeface="Calibri"/>
                          <a:cs typeface="Times New Roman"/>
                        </a:rPr>
                        <a:t>Intelligence </a:t>
                      </a: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700" b="1" dirty="0">
                          <a:latin typeface="Calibri"/>
                          <a:ea typeface="Calibri"/>
                          <a:cs typeface="Times New Roman"/>
                        </a:rPr>
                        <a:t>naturaliste</a:t>
                      </a: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41963">
                <a:tc>
                  <a:txBody>
                    <a:bodyPr/>
                    <a:lstStyle/>
                    <a:p>
                      <a:pPr algn="ctr">
                        <a:lnSpc>
                          <a:spcPct val="115000"/>
                        </a:lnSpc>
                        <a:spcAft>
                          <a:spcPts val="0"/>
                        </a:spcAft>
                      </a:pPr>
                      <a:endParaRPr lang="fr-FR" sz="600">
                        <a:latin typeface="Arial"/>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600">
                        <a:latin typeface="Arial"/>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600">
                        <a:latin typeface="Arial"/>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600">
                        <a:latin typeface="Arial"/>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891">
                <a:tc>
                  <a:txBody>
                    <a:bodyPr/>
                    <a:lstStyle/>
                    <a:p>
                      <a:pPr algn="ctr">
                        <a:lnSpc>
                          <a:spcPct val="115000"/>
                        </a:lnSpc>
                        <a:spcAft>
                          <a:spcPts val="0"/>
                        </a:spcAft>
                      </a:pPr>
                      <a:r>
                        <a:rPr lang="fr-FR" sz="500" b="1">
                          <a:latin typeface="Calibri"/>
                          <a:ea typeface="Calibri"/>
                          <a:cs typeface="Times New Roman"/>
                        </a:rPr>
                        <a:t>aimer</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latin typeface="Calibri"/>
                          <a:ea typeface="Calibri"/>
                          <a:cs typeface="Times New Roman"/>
                        </a:rPr>
                        <a:t>observer</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latin typeface="Calibri"/>
                          <a:ea typeface="Calibri"/>
                          <a:cs typeface="Times New Roman"/>
                        </a:rPr>
                        <a:t>les paysages</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746">
                <a:tc>
                  <a:txBody>
                    <a:bodyPr/>
                    <a:lstStyle/>
                    <a:p>
                      <a:pPr algn="ct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600" dirty="0">
                        <a:latin typeface="Arial"/>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600">
                        <a:latin typeface="Arial"/>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38125" algn="l"/>
                          <a:tab pos="567055" algn="ctr"/>
                        </a:tabLs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51">
                <a:tc>
                  <a:txBody>
                    <a:bodyPr/>
                    <a:lstStyle/>
                    <a:p>
                      <a:pPr algn="ctr">
                        <a:lnSpc>
                          <a:spcPct val="115000"/>
                        </a:lnSpc>
                        <a:spcAft>
                          <a:spcPts val="0"/>
                        </a:spcAft>
                      </a:pPr>
                      <a:r>
                        <a:rPr lang="fr-FR" sz="500" b="1">
                          <a:latin typeface="Calibri"/>
                          <a:ea typeface="Calibri"/>
                          <a:cs typeface="Times New Roman"/>
                        </a:rPr>
                        <a:t>Aimer les animaux </a:t>
                      </a:r>
                      <a:endParaRPr lang="fr-FR" sz="700">
                        <a:latin typeface="Calibri"/>
                        <a:ea typeface="Calibri"/>
                        <a:cs typeface="Times New Roman"/>
                      </a:endParaRPr>
                    </a:p>
                    <a:p>
                      <a:pPr algn="ctr">
                        <a:lnSpc>
                          <a:spcPct val="115000"/>
                        </a:lnSpc>
                        <a:spcAft>
                          <a:spcPts val="0"/>
                        </a:spcAft>
                      </a:pPr>
                      <a:r>
                        <a:rPr lang="fr-FR" sz="500" b="1">
                          <a:latin typeface="Calibri"/>
                          <a:ea typeface="Calibri"/>
                          <a:cs typeface="Times New Roman"/>
                        </a:rPr>
                        <a:t>familiers</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dirty="0">
                          <a:latin typeface="Calibri"/>
                          <a:ea typeface="Calibri"/>
                          <a:cs typeface="Times New Roman"/>
                        </a:rPr>
                        <a:t>et sauvages</a:t>
                      </a: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latin typeface="Calibri"/>
                          <a:ea typeface="Calibri"/>
                          <a:cs typeface="Times New Roman"/>
                        </a:rPr>
                        <a:t>les insectes</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latin typeface="Calibri"/>
                          <a:ea typeface="Calibri"/>
                          <a:cs typeface="Times New Roman"/>
                        </a:rPr>
                        <a:t>Fleurs et fruits</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latin typeface="Calibri"/>
                          <a:ea typeface="Calibri"/>
                          <a:cs typeface="Times New Roman"/>
                        </a:rPr>
                        <a:t>collectionner </a:t>
                      </a:r>
                      <a:r>
                        <a:rPr lang="fr-FR" sz="600" b="1">
                          <a:latin typeface="Calibri"/>
                          <a:ea typeface="Calibri"/>
                          <a:cs typeface="Times New Roman"/>
                        </a:rPr>
                        <a:t> </a:t>
                      </a:r>
                      <a:r>
                        <a:rPr lang="fr-FR" sz="500" b="1">
                          <a:latin typeface="Calibri"/>
                          <a:ea typeface="Calibri"/>
                          <a:cs typeface="Times New Roman"/>
                        </a:rPr>
                        <a:t>héros, pierre, fleurs</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335">
                <a:tc>
                  <a:txBody>
                    <a:bodyPr/>
                    <a:lstStyle/>
                    <a:p>
                      <a:pPr algn="ctr">
                        <a:lnSpc>
                          <a:spcPct val="115000"/>
                        </a:lnSpc>
                        <a:spcAft>
                          <a:spcPts val="0"/>
                        </a:spcAft>
                      </a:pP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600">
                        <a:latin typeface="Arial"/>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16">
                <a:tc>
                  <a:txBody>
                    <a:bodyPr/>
                    <a:lstStyle/>
                    <a:p>
                      <a:pPr algn="ctr">
                        <a:lnSpc>
                          <a:spcPct val="115000"/>
                        </a:lnSpc>
                        <a:spcAft>
                          <a:spcPts val="0"/>
                        </a:spcAft>
                      </a:pPr>
                      <a:r>
                        <a:rPr lang="fr-FR" sz="500" b="1">
                          <a:latin typeface="Calibri"/>
                          <a:ea typeface="Calibri"/>
                          <a:cs typeface="Times New Roman"/>
                        </a:rPr>
                        <a:t>Ramasser des papiers</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latin typeface="Calibri"/>
                          <a:ea typeface="Calibri"/>
                          <a:cs typeface="Times New Roman"/>
                        </a:rPr>
                        <a:t>Trier </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a:latin typeface="Calibri"/>
                          <a:ea typeface="Calibri"/>
                          <a:cs typeface="Times New Roman"/>
                        </a:rPr>
                        <a:t>ramasser les feuilles</a:t>
                      </a:r>
                      <a:endParaRPr lang="fr-FR" sz="70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dirty="0">
                          <a:latin typeface="Calibri"/>
                          <a:ea typeface="Calibri"/>
                          <a:cs typeface="Times New Roman"/>
                        </a:rPr>
                        <a:t>construire une cabane</a:t>
                      </a: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500" b="1" dirty="0">
                          <a:latin typeface="Calibri"/>
                          <a:ea typeface="Calibri"/>
                          <a:cs typeface="Times New Roman"/>
                        </a:rPr>
                        <a:t>observer</a:t>
                      </a:r>
                      <a:endParaRPr lang="fr-FR" sz="700" dirty="0">
                        <a:latin typeface="Calibri"/>
                        <a:ea typeface="Calibri"/>
                        <a:cs typeface="Times New Roman"/>
                      </a:endParaRPr>
                    </a:p>
                  </a:txBody>
                  <a:tcPr marL="43716" marR="43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e 23"/>
          <p:cNvGrpSpPr>
            <a:grpSpLocks/>
          </p:cNvGrpSpPr>
          <p:nvPr/>
        </p:nvGrpSpPr>
        <p:grpSpPr bwMode="auto">
          <a:xfrm>
            <a:off x="251520" y="908720"/>
            <a:ext cx="5953125" cy="3211512"/>
            <a:chOff x="250825" y="1268413"/>
            <a:chExt cx="5953125" cy="3211512"/>
          </a:xfrm>
        </p:grpSpPr>
        <p:pic>
          <p:nvPicPr>
            <p:cNvPr id="37944" name="Image 1" descr="Bruges53"/>
            <p:cNvPicPr>
              <a:picLocks noChangeAspect="1" noChangeArrowheads="1"/>
            </p:cNvPicPr>
            <p:nvPr/>
          </p:nvPicPr>
          <p:blipFill>
            <a:blip r:embed="rId2" cstate="print"/>
            <a:srcRect/>
            <a:stretch>
              <a:fillRect/>
            </a:stretch>
          </p:blipFill>
          <p:spPr bwMode="auto">
            <a:xfrm>
              <a:off x="250825" y="1268413"/>
              <a:ext cx="1003300" cy="668337"/>
            </a:xfrm>
            <a:prstGeom prst="rect">
              <a:avLst/>
            </a:prstGeom>
            <a:noFill/>
            <a:ln w="9525">
              <a:noFill/>
              <a:miter lim="800000"/>
              <a:headEnd/>
              <a:tailEnd/>
            </a:ln>
          </p:spPr>
        </p:pic>
        <p:pic>
          <p:nvPicPr>
            <p:cNvPr id="37945" name="Image 2" descr="IMG_2026"/>
            <p:cNvPicPr>
              <a:picLocks noChangeAspect="1" noChangeArrowheads="1"/>
            </p:cNvPicPr>
            <p:nvPr/>
          </p:nvPicPr>
          <p:blipFill>
            <a:blip r:embed="rId3" cstate="print"/>
            <a:srcRect/>
            <a:stretch>
              <a:fillRect/>
            </a:stretch>
          </p:blipFill>
          <p:spPr bwMode="auto">
            <a:xfrm>
              <a:off x="1476375" y="1268413"/>
              <a:ext cx="1017588" cy="769937"/>
            </a:xfrm>
            <a:prstGeom prst="rect">
              <a:avLst/>
            </a:prstGeom>
            <a:noFill/>
            <a:ln w="9525">
              <a:noFill/>
              <a:miter lim="800000"/>
              <a:headEnd/>
              <a:tailEnd/>
            </a:ln>
          </p:spPr>
        </p:pic>
        <p:pic>
          <p:nvPicPr>
            <p:cNvPr id="37946" name="Image 3" descr="LEPellyjuil12 (16)"/>
            <p:cNvPicPr>
              <a:picLocks noChangeAspect="1" noChangeArrowheads="1"/>
            </p:cNvPicPr>
            <p:nvPr/>
          </p:nvPicPr>
          <p:blipFill>
            <a:blip r:embed="rId4" cstate="print"/>
            <a:srcRect/>
            <a:stretch>
              <a:fillRect/>
            </a:stretch>
          </p:blipFill>
          <p:spPr bwMode="auto">
            <a:xfrm>
              <a:off x="2771775" y="1268413"/>
              <a:ext cx="1079500" cy="719137"/>
            </a:xfrm>
            <a:prstGeom prst="rect">
              <a:avLst/>
            </a:prstGeom>
            <a:noFill/>
            <a:ln w="9525">
              <a:noFill/>
              <a:miter lim="800000"/>
              <a:headEnd/>
              <a:tailEnd/>
            </a:ln>
          </p:spPr>
        </p:pic>
        <p:pic>
          <p:nvPicPr>
            <p:cNvPr id="37947" name="Image 4" descr="forêtav08belgique4"/>
            <p:cNvPicPr>
              <a:picLocks noChangeAspect="1" noChangeArrowheads="1"/>
            </p:cNvPicPr>
            <p:nvPr/>
          </p:nvPicPr>
          <p:blipFill>
            <a:blip r:embed="rId5" cstate="print"/>
            <a:srcRect/>
            <a:stretch>
              <a:fillRect/>
            </a:stretch>
          </p:blipFill>
          <p:spPr bwMode="auto">
            <a:xfrm>
              <a:off x="3924300" y="1268413"/>
              <a:ext cx="1087438" cy="719137"/>
            </a:xfrm>
            <a:prstGeom prst="rect">
              <a:avLst/>
            </a:prstGeom>
            <a:noFill/>
            <a:ln w="9525">
              <a:noFill/>
              <a:miter lim="800000"/>
              <a:headEnd/>
              <a:tailEnd/>
            </a:ln>
          </p:spPr>
        </p:pic>
        <p:pic>
          <p:nvPicPr>
            <p:cNvPr id="37948" name="Image 5" descr="coucherde soleilCassis"/>
            <p:cNvPicPr>
              <a:picLocks noChangeAspect="1" noChangeArrowheads="1"/>
            </p:cNvPicPr>
            <p:nvPr/>
          </p:nvPicPr>
          <p:blipFill>
            <a:blip r:embed="rId6" cstate="print"/>
            <a:srcRect/>
            <a:stretch>
              <a:fillRect/>
            </a:stretch>
          </p:blipFill>
          <p:spPr bwMode="auto">
            <a:xfrm>
              <a:off x="5076825" y="1268413"/>
              <a:ext cx="1127125" cy="760412"/>
            </a:xfrm>
            <a:prstGeom prst="rect">
              <a:avLst/>
            </a:prstGeom>
            <a:noFill/>
            <a:ln w="9525">
              <a:noFill/>
              <a:miter lim="800000"/>
              <a:headEnd/>
              <a:tailEnd/>
            </a:ln>
          </p:spPr>
        </p:pic>
        <p:pic>
          <p:nvPicPr>
            <p:cNvPr id="37949" name="Image 6" descr="IMG_0106"/>
            <p:cNvPicPr>
              <a:picLocks noChangeAspect="1" noChangeArrowheads="1"/>
            </p:cNvPicPr>
            <p:nvPr/>
          </p:nvPicPr>
          <p:blipFill>
            <a:blip r:embed="rId7" cstate="print"/>
            <a:srcRect/>
            <a:stretch>
              <a:fillRect/>
            </a:stretch>
          </p:blipFill>
          <p:spPr bwMode="auto">
            <a:xfrm>
              <a:off x="395288" y="2133600"/>
              <a:ext cx="752475" cy="1109663"/>
            </a:xfrm>
            <a:prstGeom prst="rect">
              <a:avLst/>
            </a:prstGeom>
            <a:noFill/>
            <a:ln w="9525">
              <a:noFill/>
              <a:miter lim="800000"/>
              <a:headEnd/>
              <a:tailEnd/>
            </a:ln>
          </p:spPr>
        </p:pic>
        <p:pic>
          <p:nvPicPr>
            <p:cNvPr id="37950" name="Image 7" descr="animaux afrique (17)"/>
            <p:cNvPicPr>
              <a:picLocks noChangeAspect="1" noChangeArrowheads="1"/>
            </p:cNvPicPr>
            <p:nvPr/>
          </p:nvPicPr>
          <p:blipFill>
            <a:blip r:embed="rId8" cstate="print"/>
            <a:srcRect/>
            <a:stretch>
              <a:fillRect/>
            </a:stretch>
          </p:blipFill>
          <p:spPr bwMode="auto">
            <a:xfrm>
              <a:off x="1403350" y="2276475"/>
              <a:ext cx="1165225" cy="892175"/>
            </a:xfrm>
            <a:prstGeom prst="rect">
              <a:avLst/>
            </a:prstGeom>
            <a:noFill/>
            <a:ln w="9525">
              <a:noFill/>
              <a:miter lim="800000"/>
              <a:headEnd/>
              <a:tailEnd/>
            </a:ln>
          </p:spPr>
        </p:pic>
        <p:pic>
          <p:nvPicPr>
            <p:cNvPr id="37951" name="Image 9" descr="IMG_4312"/>
            <p:cNvPicPr>
              <a:picLocks noChangeAspect="1" noChangeArrowheads="1"/>
            </p:cNvPicPr>
            <p:nvPr/>
          </p:nvPicPr>
          <p:blipFill>
            <a:blip r:embed="rId9" cstate="print"/>
            <a:srcRect/>
            <a:stretch>
              <a:fillRect/>
            </a:stretch>
          </p:blipFill>
          <p:spPr bwMode="auto">
            <a:xfrm>
              <a:off x="2700338" y="2708275"/>
              <a:ext cx="620712" cy="606425"/>
            </a:xfrm>
            <a:prstGeom prst="rect">
              <a:avLst/>
            </a:prstGeom>
            <a:noFill/>
            <a:ln w="9525">
              <a:noFill/>
              <a:miter lim="800000"/>
              <a:headEnd/>
              <a:tailEnd/>
            </a:ln>
          </p:spPr>
        </p:pic>
        <p:pic>
          <p:nvPicPr>
            <p:cNvPr id="37952" name="Image 10" descr="juil12Le Pelly (15)"/>
            <p:cNvPicPr>
              <a:picLocks noChangeAspect="1" noChangeArrowheads="1"/>
            </p:cNvPicPr>
            <p:nvPr/>
          </p:nvPicPr>
          <p:blipFill>
            <a:blip r:embed="rId10" cstate="print"/>
            <a:srcRect/>
            <a:stretch>
              <a:fillRect/>
            </a:stretch>
          </p:blipFill>
          <p:spPr bwMode="auto">
            <a:xfrm>
              <a:off x="3924300" y="2276475"/>
              <a:ext cx="531813" cy="1004888"/>
            </a:xfrm>
            <a:prstGeom prst="rect">
              <a:avLst/>
            </a:prstGeom>
            <a:noFill/>
            <a:ln w="9525">
              <a:noFill/>
              <a:miter lim="800000"/>
              <a:headEnd/>
              <a:tailEnd/>
            </a:ln>
          </p:spPr>
        </p:pic>
        <p:pic>
          <p:nvPicPr>
            <p:cNvPr id="37953" name="Image 11" descr="annexpartie3-doc26-4"/>
            <p:cNvPicPr>
              <a:picLocks noChangeAspect="1" noChangeArrowheads="1"/>
            </p:cNvPicPr>
            <p:nvPr/>
          </p:nvPicPr>
          <p:blipFill>
            <a:blip r:embed="rId11" cstate="print"/>
            <a:srcRect/>
            <a:stretch>
              <a:fillRect/>
            </a:stretch>
          </p:blipFill>
          <p:spPr bwMode="auto">
            <a:xfrm>
              <a:off x="4427538" y="2276475"/>
              <a:ext cx="679450" cy="996950"/>
            </a:xfrm>
            <a:prstGeom prst="rect">
              <a:avLst/>
            </a:prstGeom>
            <a:noFill/>
            <a:ln w="9525">
              <a:noFill/>
              <a:miter lim="800000"/>
              <a:headEnd/>
              <a:tailEnd/>
            </a:ln>
          </p:spPr>
        </p:pic>
        <p:pic>
          <p:nvPicPr>
            <p:cNvPr id="37954" name="Image 12" descr="IMG_0155"/>
            <p:cNvPicPr>
              <a:picLocks noChangeAspect="1" noChangeArrowheads="1"/>
            </p:cNvPicPr>
            <p:nvPr/>
          </p:nvPicPr>
          <p:blipFill>
            <a:blip r:embed="rId12" cstate="print"/>
            <a:srcRect/>
            <a:stretch>
              <a:fillRect/>
            </a:stretch>
          </p:blipFill>
          <p:spPr bwMode="auto">
            <a:xfrm>
              <a:off x="5292725" y="2276475"/>
              <a:ext cx="809625" cy="957263"/>
            </a:xfrm>
            <a:prstGeom prst="rect">
              <a:avLst/>
            </a:prstGeom>
            <a:noFill/>
            <a:ln w="9525">
              <a:noFill/>
              <a:miter lim="800000"/>
              <a:headEnd/>
              <a:tailEnd/>
            </a:ln>
          </p:spPr>
        </p:pic>
        <p:pic>
          <p:nvPicPr>
            <p:cNvPr id="37955" name="Image 13" descr="P1100973"/>
            <p:cNvPicPr>
              <a:picLocks noChangeAspect="1" noChangeArrowheads="1"/>
            </p:cNvPicPr>
            <p:nvPr/>
          </p:nvPicPr>
          <p:blipFill>
            <a:blip r:embed="rId13" cstate="print"/>
            <a:srcRect/>
            <a:stretch>
              <a:fillRect/>
            </a:stretch>
          </p:blipFill>
          <p:spPr bwMode="auto">
            <a:xfrm>
              <a:off x="395288" y="3573463"/>
              <a:ext cx="822325" cy="857250"/>
            </a:xfrm>
            <a:prstGeom prst="rect">
              <a:avLst/>
            </a:prstGeom>
            <a:noFill/>
            <a:ln w="9525">
              <a:noFill/>
              <a:miter lim="800000"/>
              <a:headEnd/>
              <a:tailEnd/>
            </a:ln>
          </p:spPr>
        </p:pic>
        <p:pic>
          <p:nvPicPr>
            <p:cNvPr id="37956" name="Image 15" descr="IMG_1388"/>
            <p:cNvPicPr>
              <a:picLocks noChangeAspect="1" noChangeArrowheads="1"/>
            </p:cNvPicPr>
            <p:nvPr/>
          </p:nvPicPr>
          <p:blipFill>
            <a:blip r:embed="rId14" cstate="print"/>
            <a:srcRect/>
            <a:stretch>
              <a:fillRect/>
            </a:stretch>
          </p:blipFill>
          <p:spPr bwMode="auto">
            <a:xfrm>
              <a:off x="1476375" y="3573463"/>
              <a:ext cx="1133475" cy="866775"/>
            </a:xfrm>
            <a:prstGeom prst="rect">
              <a:avLst/>
            </a:prstGeom>
            <a:noFill/>
            <a:ln w="9525">
              <a:noFill/>
              <a:miter lim="800000"/>
              <a:headEnd/>
              <a:tailEnd/>
            </a:ln>
          </p:spPr>
        </p:pic>
        <p:pic>
          <p:nvPicPr>
            <p:cNvPr id="37957" name="Image 16" descr="P1110033"/>
            <p:cNvPicPr>
              <a:picLocks noChangeAspect="1" noChangeArrowheads="1"/>
            </p:cNvPicPr>
            <p:nvPr/>
          </p:nvPicPr>
          <p:blipFill>
            <a:blip r:embed="rId15" cstate="print"/>
            <a:srcRect/>
            <a:stretch>
              <a:fillRect/>
            </a:stretch>
          </p:blipFill>
          <p:spPr bwMode="auto">
            <a:xfrm>
              <a:off x="2771775" y="3573463"/>
              <a:ext cx="1079500" cy="792162"/>
            </a:xfrm>
            <a:prstGeom prst="rect">
              <a:avLst/>
            </a:prstGeom>
            <a:noFill/>
            <a:ln w="9525">
              <a:noFill/>
              <a:miter lim="800000"/>
              <a:headEnd/>
              <a:tailEnd/>
            </a:ln>
          </p:spPr>
        </p:pic>
        <p:pic>
          <p:nvPicPr>
            <p:cNvPr id="37958" name="il_fi" descr="cabane-tente"/>
            <p:cNvPicPr>
              <a:picLocks noChangeAspect="1" noChangeArrowheads="1"/>
            </p:cNvPicPr>
            <p:nvPr/>
          </p:nvPicPr>
          <p:blipFill>
            <a:blip r:embed="rId16" cstate="print"/>
            <a:srcRect/>
            <a:stretch>
              <a:fillRect/>
            </a:stretch>
          </p:blipFill>
          <p:spPr bwMode="auto">
            <a:xfrm>
              <a:off x="4067175" y="3573463"/>
              <a:ext cx="779463" cy="879475"/>
            </a:xfrm>
            <a:prstGeom prst="rect">
              <a:avLst/>
            </a:prstGeom>
            <a:noFill/>
            <a:ln w="9525">
              <a:noFill/>
              <a:miter lim="800000"/>
              <a:headEnd/>
              <a:tailEnd/>
            </a:ln>
          </p:spPr>
        </p:pic>
        <p:pic>
          <p:nvPicPr>
            <p:cNvPr id="37959" name="Image 18" descr="IMG_4292"/>
            <p:cNvPicPr>
              <a:picLocks noChangeAspect="1" noChangeArrowheads="1"/>
            </p:cNvPicPr>
            <p:nvPr/>
          </p:nvPicPr>
          <p:blipFill>
            <a:blip r:embed="rId17" cstate="print"/>
            <a:srcRect/>
            <a:stretch>
              <a:fillRect/>
            </a:stretch>
          </p:blipFill>
          <p:spPr bwMode="auto">
            <a:xfrm>
              <a:off x="5364163" y="3500438"/>
              <a:ext cx="611187" cy="979487"/>
            </a:xfrm>
            <a:prstGeom prst="rect">
              <a:avLst/>
            </a:prstGeom>
            <a:noFill/>
            <a:ln w="9525">
              <a:noFill/>
              <a:miter lim="800000"/>
              <a:headEnd/>
              <a:tailEnd/>
            </a:ln>
          </p:spPr>
        </p:pic>
        <p:pic>
          <p:nvPicPr>
            <p:cNvPr id="37960" name="Image 8" descr="aimer les insectes"/>
            <p:cNvPicPr>
              <a:picLocks noChangeAspect="1" noChangeArrowheads="1"/>
            </p:cNvPicPr>
            <p:nvPr/>
          </p:nvPicPr>
          <p:blipFill>
            <a:blip r:embed="rId18" cstate="print"/>
            <a:srcRect/>
            <a:stretch>
              <a:fillRect/>
            </a:stretch>
          </p:blipFill>
          <p:spPr bwMode="auto">
            <a:xfrm>
              <a:off x="3203575" y="2133600"/>
              <a:ext cx="685800" cy="919163"/>
            </a:xfrm>
            <a:prstGeom prst="rect">
              <a:avLst/>
            </a:prstGeom>
            <a:noFill/>
            <a:ln w="9525">
              <a:noFill/>
              <a:miter lim="800000"/>
              <a:headEnd/>
              <a:tailEnd/>
            </a:ln>
          </p:spPr>
        </p:pic>
      </p:grpSp>
      <p:sp>
        <p:nvSpPr>
          <p:cNvPr id="23" name="Espace réservé du contenu 2"/>
          <p:cNvSpPr>
            <a:spLocks noGrp="1"/>
          </p:cNvSpPr>
          <p:nvPr>
            <p:ph idx="1"/>
          </p:nvPr>
        </p:nvSpPr>
        <p:spPr>
          <a:xfrm>
            <a:off x="611560" y="116632"/>
            <a:ext cx="3382962" cy="604838"/>
          </a:xfrm>
          <a:solidFill>
            <a:schemeClr val="accent6">
              <a:lumMod val="40000"/>
              <a:lumOff val="60000"/>
            </a:schemeClr>
          </a:solidFill>
          <a:ln w="25400">
            <a:solidFill>
              <a:schemeClr val="accent2">
                <a:lumMod val="50000"/>
              </a:schemeClr>
            </a:solidFill>
          </a:ln>
        </p:spPr>
        <p:txBody>
          <a:bodyPr/>
          <a:lstStyle/>
          <a:p>
            <a:pPr algn="ctr">
              <a:buFont typeface="Arial" charset="0"/>
              <a:buNone/>
              <a:defRPr/>
            </a:pPr>
            <a:r>
              <a:rPr lang="fr-FR" sz="2800" b="1" dirty="0" smtClean="0"/>
              <a:t>Jeu </a:t>
            </a:r>
            <a:r>
              <a:rPr lang="fr-FR" sz="2800" b="1" dirty="0" err="1" smtClean="0"/>
              <a:t>intrapersonnel</a:t>
            </a:r>
            <a:r>
              <a:rPr lang="fr-FR" sz="2800" b="1" dirty="0" smtClean="0"/>
              <a:t> </a:t>
            </a:r>
            <a:endParaRPr lang="fr-FR" sz="2800" b="1" dirty="0"/>
          </a:p>
        </p:txBody>
      </p:sp>
      <p:sp>
        <p:nvSpPr>
          <p:cNvPr id="37943" name="ZoneTexte 24"/>
          <p:cNvSpPr txBox="1">
            <a:spLocks noChangeArrowheads="1"/>
          </p:cNvSpPr>
          <p:nvPr/>
        </p:nvSpPr>
        <p:spPr bwMode="auto">
          <a:xfrm>
            <a:off x="179512" y="4581128"/>
            <a:ext cx="3672408" cy="369887"/>
          </a:xfrm>
          <a:prstGeom prst="rect">
            <a:avLst/>
          </a:prstGeom>
          <a:noFill/>
          <a:ln w="9525">
            <a:noFill/>
            <a:miter lim="800000"/>
            <a:headEnd/>
            <a:tailEnd/>
          </a:ln>
        </p:spPr>
        <p:txBody>
          <a:bodyPr wrap="square">
            <a:spAutoFit/>
          </a:bodyPr>
          <a:lstStyle/>
          <a:p>
            <a:r>
              <a:rPr lang="fr-FR" b="1" dirty="0" smtClean="0"/>
              <a:t>15 </a:t>
            </a:r>
            <a:r>
              <a:rPr lang="fr-FR" b="1" dirty="0"/>
              <a:t>images par intelligence </a:t>
            </a:r>
          </a:p>
        </p:txBody>
      </p:sp>
      <p:pic>
        <p:nvPicPr>
          <p:cNvPr id="59393" name="Picture 1" descr="D:\Users\VGaras\Bureau\obs.CPCE1Adeline\observ.nov14intra (4).JPG"/>
          <p:cNvPicPr>
            <a:picLocks noChangeAspect="1" noChangeArrowheads="1"/>
          </p:cNvPicPr>
          <p:nvPr/>
        </p:nvPicPr>
        <p:blipFill>
          <a:blip r:embed="rId19" cstate="print"/>
          <a:srcRect/>
          <a:stretch>
            <a:fillRect/>
          </a:stretch>
        </p:blipFill>
        <p:spPr bwMode="auto">
          <a:xfrm>
            <a:off x="6588224" y="404664"/>
            <a:ext cx="2182673" cy="2453558"/>
          </a:xfrm>
          <a:prstGeom prst="rect">
            <a:avLst/>
          </a:prstGeom>
          <a:noFill/>
          <a:ln w="15875">
            <a:solidFill>
              <a:srgbClr val="006600"/>
            </a:solidFill>
          </a:ln>
        </p:spPr>
      </p:pic>
      <p:pic>
        <p:nvPicPr>
          <p:cNvPr id="59394" name="Picture 2" descr="D:\Users\VGaras\Bureau\obs.CPCE1Adeline\observ.nov14intra (15).JPG"/>
          <p:cNvPicPr>
            <a:picLocks noChangeAspect="1" noChangeArrowheads="1"/>
          </p:cNvPicPr>
          <p:nvPr/>
        </p:nvPicPr>
        <p:blipFill>
          <a:blip r:embed="rId20" cstate="print"/>
          <a:srcRect/>
          <a:stretch>
            <a:fillRect/>
          </a:stretch>
        </p:blipFill>
        <p:spPr bwMode="auto">
          <a:xfrm>
            <a:off x="71500" y="5085184"/>
            <a:ext cx="2412268" cy="1608178"/>
          </a:xfrm>
          <a:prstGeom prst="rect">
            <a:avLst/>
          </a:prstGeom>
          <a:noFill/>
          <a:ln w="15875">
            <a:solidFill>
              <a:srgbClr val="006600"/>
            </a:solidFill>
          </a:ln>
        </p:spPr>
      </p:pic>
      <p:pic>
        <p:nvPicPr>
          <p:cNvPr id="59395" name="Picture 3" descr="D:\Users\VGaras\Bureau\obs.CPCE1Adeline\observ.nov14intra (19).JPG"/>
          <p:cNvPicPr>
            <a:picLocks noChangeAspect="1" noChangeArrowheads="1"/>
          </p:cNvPicPr>
          <p:nvPr/>
        </p:nvPicPr>
        <p:blipFill>
          <a:blip r:embed="rId21" cstate="print"/>
          <a:srcRect/>
          <a:stretch>
            <a:fillRect/>
          </a:stretch>
        </p:blipFill>
        <p:spPr bwMode="auto">
          <a:xfrm>
            <a:off x="6587891" y="3140968"/>
            <a:ext cx="2234831" cy="2232248"/>
          </a:xfrm>
          <a:prstGeom prst="rect">
            <a:avLst/>
          </a:prstGeom>
          <a:noFill/>
          <a:ln w="15875">
            <a:solidFill>
              <a:srgbClr val="006600"/>
            </a:solidFill>
          </a:ln>
        </p:spPr>
      </p:pic>
      <p:pic>
        <p:nvPicPr>
          <p:cNvPr id="59397" name="Picture 5" descr="D:\Users\VGaras\Bureau\obs.CPCE1Adeline\observ.nov14intra (7).JPG"/>
          <p:cNvPicPr>
            <a:picLocks noChangeAspect="1" noChangeArrowheads="1"/>
          </p:cNvPicPr>
          <p:nvPr/>
        </p:nvPicPr>
        <p:blipFill>
          <a:blip r:embed="rId22" cstate="print"/>
          <a:srcRect/>
          <a:stretch>
            <a:fillRect/>
          </a:stretch>
        </p:blipFill>
        <p:spPr bwMode="auto">
          <a:xfrm>
            <a:off x="3203848" y="4581127"/>
            <a:ext cx="1420535" cy="2095039"/>
          </a:xfrm>
          <a:prstGeom prst="rect">
            <a:avLst/>
          </a:prstGeom>
          <a:noFill/>
          <a:ln w="15875">
            <a:solidFill>
              <a:srgbClr val="006600"/>
            </a:solidFill>
          </a:ln>
        </p:spPr>
      </p:pic>
      <p:pic>
        <p:nvPicPr>
          <p:cNvPr id="59398" name="Picture 6" descr="D:\Users\VGaras\Bureau\obs.CPCE1Adeline\observ.nov14intra (25).JPG"/>
          <p:cNvPicPr>
            <a:picLocks noChangeAspect="1" noChangeArrowheads="1"/>
          </p:cNvPicPr>
          <p:nvPr/>
        </p:nvPicPr>
        <p:blipFill>
          <a:blip r:embed="rId23" cstate="print"/>
          <a:srcRect/>
          <a:stretch>
            <a:fillRect/>
          </a:stretch>
        </p:blipFill>
        <p:spPr bwMode="auto">
          <a:xfrm>
            <a:off x="4788024" y="4581128"/>
            <a:ext cx="1598979" cy="2034455"/>
          </a:xfrm>
          <a:prstGeom prst="rect">
            <a:avLst/>
          </a:prstGeom>
          <a:noFill/>
          <a:ln w="15875">
            <a:solidFill>
              <a:srgbClr val="0066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323850" y="188913"/>
            <a:ext cx="8355013" cy="626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type="ctrTitle"/>
          </p:nvPr>
        </p:nvGraphicFramePr>
        <p:xfrm>
          <a:off x="179388" y="404813"/>
          <a:ext cx="8280400" cy="6335712"/>
        </p:xfrm>
        <a:graphic>
          <a:graphicData uri="http://schemas.openxmlformats.org/presentationml/2006/ole">
            <p:oleObj spid="_x0000_s40962" name="Feuille de calcul" r:id="rId4" imgW="10220249" imgH="10001402" progId="Excel.Sheet.8">
              <p:embed/>
            </p:oleObj>
          </a:graphicData>
        </a:graphic>
      </p:graphicFrame>
      <p:sp>
        <p:nvSpPr>
          <p:cNvPr id="4099" name="Rectangle 3"/>
          <p:cNvSpPr>
            <a:spLocks noChangeArrowheads="1"/>
          </p:cNvSpPr>
          <p:nvPr/>
        </p:nvSpPr>
        <p:spPr bwMode="auto">
          <a:xfrm>
            <a:off x="1835150" y="0"/>
            <a:ext cx="5329238" cy="523875"/>
          </a:xfrm>
          <a:prstGeom prst="rect">
            <a:avLst/>
          </a:prstGeom>
          <a:noFill/>
          <a:ln w="9525">
            <a:noFill/>
            <a:miter lim="800000"/>
            <a:headEnd/>
            <a:tailEnd/>
          </a:ln>
        </p:spPr>
        <p:txBody>
          <a:bodyPr>
            <a:spAutoFit/>
          </a:bodyPr>
          <a:lstStyle/>
          <a:p>
            <a:pPr algn="ctr"/>
            <a:r>
              <a:rPr lang="fr-FR" sz="2800"/>
              <a:t>Répartition des élèves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57188" y="214313"/>
            <a:ext cx="8501062" cy="1127125"/>
          </a:xfrm>
        </p:spPr>
        <p:txBody>
          <a:bodyPr/>
          <a:lstStyle/>
          <a:p>
            <a:r>
              <a:rPr lang="fr-FR" sz="2800" b="1" smtClean="0">
                <a:latin typeface="Aharoni" pitchFamily="2" charset="-79"/>
                <a:cs typeface="Aharoni" pitchFamily="2" charset="-79"/>
              </a:rPr>
              <a:t>Diversifier pour mieux enseigner ?</a:t>
            </a:r>
            <a:br>
              <a:rPr lang="fr-FR" sz="2800" b="1" smtClean="0">
                <a:latin typeface="Aharoni" pitchFamily="2" charset="-79"/>
                <a:cs typeface="Aharoni" pitchFamily="2" charset="-79"/>
              </a:rPr>
            </a:br>
            <a:r>
              <a:rPr lang="fr-FR" sz="2800" b="1" smtClean="0">
                <a:latin typeface="Aharoni" pitchFamily="2" charset="-79"/>
                <a:cs typeface="Aharoni" pitchFamily="2" charset="-79"/>
              </a:rPr>
              <a:t>les intelligences multiples</a:t>
            </a:r>
            <a:r>
              <a:rPr lang="fr-FR" sz="1600" b="1" smtClean="0"/>
              <a:t/>
            </a:r>
            <a:br>
              <a:rPr lang="fr-FR" sz="1600" b="1" smtClean="0"/>
            </a:br>
            <a:endParaRPr lang="fr-FR" sz="1600" b="1" i="1" smtClean="0">
              <a:solidFill>
                <a:srgbClr val="0033CC"/>
              </a:solidFill>
              <a:latin typeface="Times New Roman" pitchFamily="18" charset="0"/>
              <a:cs typeface="Times New Roman" pitchFamily="18" charset="0"/>
            </a:endParaRPr>
          </a:p>
        </p:txBody>
      </p:sp>
      <p:sp>
        <p:nvSpPr>
          <p:cNvPr id="29699" name="Text Box 3"/>
          <p:cNvSpPr txBox="1">
            <a:spLocks noChangeArrowheads="1"/>
          </p:cNvSpPr>
          <p:nvPr/>
        </p:nvSpPr>
        <p:spPr bwMode="auto">
          <a:xfrm>
            <a:off x="250825" y="2997200"/>
            <a:ext cx="8353425" cy="304800"/>
          </a:xfrm>
          <a:prstGeom prst="rect">
            <a:avLst/>
          </a:prstGeom>
          <a:noFill/>
          <a:ln w="9525">
            <a:noFill/>
            <a:miter lim="800000"/>
            <a:headEnd/>
            <a:tailEnd/>
          </a:ln>
        </p:spPr>
        <p:txBody>
          <a:bodyPr>
            <a:spAutoFit/>
          </a:bodyPr>
          <a:lstStyle/>
          <a:p>
            <a:endParaRPr lang="fr-FR" sz="1400"/>
          </a:p>
        </p:txBody>
      </p:sp>
      <p:sp>
        <p:nvSpPr>
          <p:cNvPr id="61445" name="Espace réservé du numéro de diapositive 6"/>
          <p:cNvSpPr>
            <a:spLocks noGrp="1"/>
          </p:cNvSpPr>
          <p:nvPr>
            <p:ph type="sldNum" sz="quarter" idx="12"/>
          </p:nvPr>
        </p:nvSpPr>
        <p:spPr/>
        <p:txBody>
          <a:bodyPr/>
          <a:lstStyle/>
          <a:p>
            <a:pPr>
              <a:defRPr/>
            </a:pPr>
            <a:fld id="{1C36AAB3-DE67-47A7-BD69-9194E9766F77}" type="slidenum">
              <a:rPr lang="fr-FR"/>
              <a:pPr>
                <a:defRPr/>
              </a:pPr>
              <a:t>24</a:t>
            </a:fld>
            <a:endParaRPr lang="fr-FR"/>
          </a:p>
        </p:txBody>
      </p:sp>
      <p:sp>
        <p:nvSpPr>
          <p:cNvPr id="10" name="ZoneTexte 9"/>
          <p:cNvSpPr txBox="1">
            <a:spLocks noChangeArrowheads="1"/>
          </p:cNvSpPr>
          <p:nvPr/>
        </p:nvSpPr>
        <p:spPr bwMode="auto">
          <a:xfrm>
            <a:off x="468313" y="1628775"/>
            <a:ext cx="7620000" cy="646113"/>
          </a:xfrm>
          <a:prstGeom prst="rect">
            <a:avLst/>
          </a:prstGeom>
          <a:noFill/>
          <a:ln w="9525">
            <a:noFill/>
            <a:miter lim="800000"/>
            <a:headEnd/>
            <a:tailEnd/>
          </a:ln>
        </p:spPr>
        <p:txBody>
          <a:bodyPr>
            <a:spAutoFit/>
          </a:bodyPr>
          <a:lstStyle/>
          <a:p>
            <a:r>
              <a:rPr lang="fr-FR" b="1"/>
              <a:t>I – Au service de l’observation des élèves :</a:t>
            </a:r>
          </a:p>
          <a:p>
            <a:r>
              <a:rPr lang="fr-FR" b="1"/>
              <a:t> 			en élémentaire</a:t>
            </a:r>
          </a:p>
        </p:txBody>
      </p:sp>
      <p:sp>
        <p:nvSpPr>
          <p:cNvPr id="9" name="Ellipse 8"/>
          <p:cNvSpPr/>
          <p:nvPr/>
        </p:nvSpPr>
        <p:spPr>
          <a:xfrm>
            <a:off x="4648200" y="3886200"/>
            <a:ext cx="3886200" cy="2072208"/>
          </a:xfrm>
          <a:prstGeom prst="ellipse">
            <a:avLst/>
          </a:prstGeom>
          <a:solidFill>
            <a:srgbClr val="CCFFCC"/>
          </a:solidFill>
          <a:ln w="47625"/>
          <a:effectLst>
            <a:outerShdw blurRad="50800" dist="50800" dir="5400000" algn="ctr" rotWithShape="0">
              <a:srgbClr val="006600"/>
            </a:outerShdw>
          </a:effectLst>
          <a:scene3d>
            <a:camera prst="orthographicFront"/>
            <a:lightRig rig="threePt" dir="t"/>
          </a:scene3d>
          <a:sp3d contourW="12700">
            <a:bevelT w="152400" h="50800" prst="softRound"/>
            <a:contourClr>
              <a:srgbClr val="CCFFC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chemeClr val="tx1"/>
                </a:solidFill>
                <a:effectLst>
                  <a:outerShdw blurRad="38100" dist="38100" dir="2700000" algn="tl">
                    <a:srgbClr val="C0C0C0"/>
                  </a:outerShdw>
                </a:effectLst>
                <a:ea typeface="MS PGothic" pitchFamily="34" charset="-128"/>
              </a:rPr>
              <a:t>Construire </a:t>
            </a:r>
          </a:p>
          <a:p>
            <a:pPr algn="ctr">
              <a:defRPr/>
            </a:pPr>
            <a:r>
              <a:rPr lang="fr-FR" sz="3200" b="1" dirty="0">
                <a:solidFill>
                  <a:schemeClr val="tx1"/>
                </a:solidFill>
                <a:effectLst>
                  <a:outerShdw blurRad="38100" dist="38100" dir="2700000" algn="tl">
                    <a:srgbClr val="C0C0C0"/>
                  </a:outerShdw>
                </a:effectLst>
                <a:ea typeface="MS PGothic" pitchFamily="34" charset="-128"/>
              </a:rPr>
              <a:t>des séquences diversifiées</a:t>
            </a:r>
          </a:p>
        </p:txBody>
      </p:sp>
      <p:sp>
        <p:nvSpPr>
          <p:cNvPr id="29705" name="ZoneTexte 10"/>
          <p:cNvSpPr txBox="1">
            <a:spLocks noChangeArrowheads="1"/>
          </p:cNvSpPr>
          <p:nvPr/>
        </p:nvSpPr>
        <p:spPr bwMode="auto">
          <a:xfrm>
            <a:off x="457200" y="3276600"/>
            <a:ext cx="6400800" cy="646113"/>
          </a:xfrm>
          <a:prstGeom prst="rect">
            <a:avLst/>
          </a:prstGeom>
          <a:noFill/>
          <a:ln w="9525">
            <a:noFill/>
            <a:miter lim="800000"/>
            <a:headEnd/>
            <a:tailEnd/>
          </a:ln>
        </p:spPr>
        <p:txBody>
          <a:bodyPr>
            <a:spAutoFit/>
          </a:bodyPr>
          <a:lstStyle/>
          <a:p>
            <a:r>
              <a:rPr lang="fr-FR" b="1"/>
              <a:t>II – Au service de l’enseignement :</a:t>
            </a:r>
          </a:p>
          <a:p>
            <a:r>
              <a:rPr lang="fr-FR" b="1"/>
              <a:t> 			en élémentaire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ph sz="quarter" idx="1"/>
          </p:nvPr>
        </p:nvGraphicFramePr>
        <p:xfrm>
          <a:off x="899592" y="620688"/>
          <a:ext cx="7634594" cy="3842122"/>
        </p:xfrm>
        <a:graphic>
          <a:graphicData uri="http://schemas.openxmlformats.org/presentationml/2006/ole">
            <p:oleObj spid="_x0000_s41986" name="MindManager Document" r:id="rId4" imgW="4251600" imgH="213840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sz="quarter"/>
          </p:nvPr>
        </p:nvSpPr>
        <p:spPr>
          <a:solidFill>
            <a:srgbClr val="FFFFCC"/>
          </a:solidFill>
          <a:ln w="25400">
            <a:solidFill>
              <a:srgbClr val="FF6600"/>
            </a:solidFill>
          </a:ln>
        </p:spPr>
        <p:txBody>
          <a:bodyPr/>
          <a:lstStyle/>
          <a:p>
            <a:pPr eaLnBrk="1" hangingPunct="1"/>
            <a:r>
              <a:rPr lang="fr-FR" sz="4000" smtClean="0">
                <a:latin typeface="Balloon"/>
              </a:rPr>
              <a:t>Mathématiques</a:t>
            </a:r>
            <a:br>
              <a:rPr lang="fr-FR" sz="4000" smtClean="0">
                <a:latin typeface="Balloon"/>
              </a:rPr>
            </a:br>
            <a:r>
              <a:rPr lang="fr-FR" sz="3200" smtClean="0">
                <a:cs typeface="Arial" pitchFamily="34" charset="0"/>
              </a:rPr>
              <a:t>Domaine :découvrir le monde</a:t>
            </a:r>
          </a:p>
        </p:txBody>
      </p:sp>
      <p:pic>
        <p:nvPicPr>
          <p:cNvPr id="28675" name="Picture 4" descr="b"/>
          <p:cNvPicPr>
            <a:picLocks noGrp="1" noChangeAspect="1" noChangeArrowheads="1"/>
          </p:cNvPicPr>
          <p:nvPr>
            <p:ph sz="quarter" idx="1"/>
          </p:nvPr>
        </p:nvPicPr>
        <p:blipFill>
          <a:blip r:embed="rId3" cstate="print"/>
          <a:srcRect/>
          <a:stretch>
            <a:fillRect/>
          </a:stretch>
        </p:blipFill>
        <p:spPr>
          <a:xfrm>
            <a:off x="468313" y="1528763"/>
            <a:ext cx="8207375" cy="3340100"/>
          </a:xfrm>
          <a:solidFill>
            <a:schemeClr val="bg1"/>
          </a:solidFill>
          <a:ln w="38100">
            <a:solidFill>
              <a:srgbClr val="FF6600"/>
            </a:solidFill>
          </a:ln>
        </p:spPr>
      </p:pic>
      <p:pic>
        <p:nvPicPr>
          <p:cNvPr id="27652" name="Picture 7" descr="P1010399"/>
          <p:cNvPicPr>
            <a:picLocks noGrp="1" noChangeAspect="1" noChangeArrowheads="1"/>
          </p:cNvPicPr>
          <p:nvPr>
            <p:ph sz="quarter" idx="2"/>
          </p:nvPr>
        </p:nvPicPr>
        <p:blipFill>
          <a:blip r:embed="rId4" cstate="print"/>
          <a:srcRect/>
          <a:stretch>
            <a:fillRect/>
          </a:stretch>
        </p:blipFill>
        <p:spPr>
          <a:xfrm>
            <a:off x="5652120" y="5013176"/>
            <a:ext cx="2268537" cy="1701800"/>
          </a:xfrm>
          <a:noFill/>
          <a:ln w="25400">
            <a:solidFill>
              <a:srgbClr val="FF6600"/>
            </a:solidFill>
          </a:ln>
        </p:spPr>
      </p:pic>
      <p:pic>
        <p:nvPicPr>
          <p:cNvPr id="27653" name="Picture 9" descr="P1010390"/>
          <p:cNvPicPr>
            <a:picLocks noGrp="1" noChangeAspect="1" noChangeArrowheads="1"/>
          </p:cNvPicPr>
          <p:nvPr>
            <p:ph sz="quarter" idx="3"/>
          </p:nvPr>
        </p:nvPicPr>
        <p:blipFill>
          <a:blip r:embed="rId5" cstate="print"/>
          <a:srcRect/>
          <a:stretch>
            <a:fillRect/>
          </a:stretch>
        </p:blipFill>
        <p:spPr>
          <a:xfrm>
            <a:off x="1115616" y="5013176"/>
            <a:ext cx="2314575" cy="1665288"/>
          </a:xfrm>
          <a:noFill/>
          <a:ln w="25400">
            <a:solidFill>
              <a:srgbClr val="FF66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in)">
                                      <p:cBhvr>
                                        <p:cTn id="7" dur="1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diamond(in)">
                                      <p:cBhvr>
                                        <p:cTn id="12"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r>
              <a:rPr lang="fr-FR" sz="3200" b="1" smtClean="0">
                <a:latin typeface="Arial Black" pitchFamily="34" charset="0"/>
                <a:cs typeface="Arial" pitchFamily="34" charset="0"/>
              </a:rPr>
              <a:t>  Du côté des élèves</a:t>
            </a:r>
            <a:endParaRPr lang="fr-FR" sz="3200" smtClean="0"/>
          </a:p>
        </p:txBody>
      </p:sp>
      <p:sp>
        <p:nvSpPr>
          <p:cNvPr id="45059" name="Espace réservé du contenu 2"/>
          <p:cNvSpPr>
            <a:spLocks noGrp="1"/>
          </p:cNvSpPr>
          <p:nvPr>
            <p:ph idx="1"/>
          </p:nvPr>
        </p:nvSpPr>
        <p:spPr/>
        <p:txBody>
          <a:bodyPr/>
          <a:lstStyle/>
          <a:p>
            <a:r>
              <a:rPr lang="fr-FR" b="1" smtClean="0"/>
              <a:t>Rôle facilitateur des I.M. dans l’entrée des apprentissages premiers </a:t>
            </a:r>
            <a:r>
              <a:rPr lang="fr-FR" smtClean="0"/>
              <a:t>(construction du nombre, structuration de l’espace, découverte de l’écrit…) </a:t>
            </a:r>
          </a:p>
          <a:p>
            <a:pPr>
              <a:buFont typeface="Arial" pitchFamily="34" charset="0"/>
              <a:buNone/>
            </a:pPr>
            <a:r>
              <a:rPr lang="fr-FR" b="1" smtClean="0"/>
              <a:t>Par : </a:t>
            </a:r>
          </a:p>
          <a:p>
            <a:pPr>
              <a:buFont typeface="Arial" pitchFamily="34" charset="0"/>
              <a:buNone/>
            </a:pPr>
            <a:r>
              <a:rPr lang="fr-FR" smtClean="0"/>
              <a:t>- le respect des processus cognitifs propres à chaque élève </a:t>
            </a:r>
            <a:r>
              <a:rPr lang="fr-FR" sz="2800" smtClean="0"/>
              <a:t>[</a:t>
            </a:r>
            <a:r>
              <a:rPr lang="fr-FR" sz="2400" smtClean="0"/>
              <a:t>I.M. dominante(s)]</a:t>
            </a:r>
            <a:endParaRPr lang="fr-FR" smtClean="0"/>
          </a:p>
          <a:p>
            <a:pPr>
              <a:buFont typeface="Arial" pitchFamily="34" charset="0"/>
              <a:buNone/>
            </a:pPr>
            <a:r>
              <a:rPr lang="fr-FR" smtClean="0"/>
              <a:t> - la valorisation de la personne de l’élève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50825" y="679450"/>
            <a:ext cx="8642350" cy="4478338"/>
          </a:xfrm>
          <a:prstGeom prst="rect">
            <a:avLst/>
          </a:prstGeom>
          <a:solidFill>
            <a:srgbClr val="FFFF00">
              <a:alpha val="50195"/>
            </a:srgbClr>
          </a:solidFill>
          <a:ln w="38100" cmpd="dbl">
            <a:solidFill>
              <a:srgbClr val="C00000">
                <a:alpha val="92940"/>
              </a:srgbClr>
            </a:solidFill>
            <a:miter lim="800000"/>
            <a:headEnd/>
            <a:tailEnd/>
          </a:ln>
        </p:spPr>
        <p:txBody>
          <a:bodyPr anchor="ctr">
            <a:spAutoFit/>
          </a:bodyPr>
          <a:lstStyle/>
          <a:p>
            <a:r>
              <a:rPr lang="fr-FR" sz="3200" b="1">
                <a:latin typeface="Times New Roman" pitchFamily="18" charset="0"/>
                <a:cs typeface="Times New Roman" pitchFamily="18" charset="0"/>
              </a:rPr>
              <a:t>Tous les enfants pourront participer à tous les ateliers. </a:t>
            </a:r>
          </a:p>
          <a:p>
            <a:endParaRPr lang="fr-FR" sz="3200" b="1">
              <a:latin typeface="Times New Roman" pitchFamily="18" charset="0"/>
              <a:cs typeface="Times New Roman" pitchFamily="18" charset="0"/>
            </a:endParaRPr>
          </a:p>
          <a:p>
            <a:r>
              <a:rPr lang="fr-FR" sz="3200" b="1" i="1">
                <a:latin typeface="Times New Roman" pitchFamily="18" charset="0"/>
                <a:cs typeface="Times New Roman" pitchFamily="18" charset="0"/>
              </a:rPr>
              <a:t>Mais selon la nature de leur(s) dominante(s), ils passeront en priorité par la logico-mathématique et/ou la kinesthésique-corporelle.</a:t>
            </a:r>
          </a:p>
          <a:p>
            <a:r>
              <a:rPr lang="fr-FR" sz="3200" b="1" i="1">
                <a:latin typeface="Times New Roman" pitchFamily="18" charset="0"/>
                <a:cs typeface="Times New Roman" pitchFamily="18" charset="0"/>
              </a:rPr>
              <a:t> </a:t>
            </a:r>
          </a:p>
          <a:p>
            <a:r>
              <a:rPr lang="fr-FR" sz="3200" b="1">
                <a:latin typeface="Times New Roman" pitchFamily="18" charset="0"/>
                <a:cs typeface="Times New Roman" pitchFamily="18" charset="0"/>
              </a:rPr>
              <a:t>Puis, on verra par quelle intelligence l’enfant va travailler la notion pour ne pas être en échec.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214313" y="4143375"/>
            <a:ext cx="3857625" cy="571500"/>
          </a:xfrm>
          <a:prstGeom prst="wedgeRoundRectCallout">
            <a:avLst>
              <a:gd name="adj1" fmla="val 43751"/>
              <a:gd name="adj2" fmla="val -511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4" name="Rectangle 2"/>
          <p:cNvSpPr>
            <a:spLocks noGrp="1" noChangeArrowheads="1"/>
          </p:cNvSpPr>
          <p:nvPr>
            <p:ph type="title"/>
          </p:nvPr>
        </p:nvSpPr>
        <p:spPr>
          <a:gradFill>
            <a:gsLst>
              <a:gs pos="0">
                <a:schemeClr val="tx2">
                  <a:lumMod val="60000"/>
                  <a:lumOff val="40000"/>
                </a:schemeClr>
              </a:gs>
              <a:gs pos="50000">
                <a:schemeClr val="bg1"/>
              </a:gs>
              <a:gs pos="100000">
                <a:schemeClr val="accent1">
                  <a:tint val="23500"/>
                  <a:satMod val="160000"/>
                </a:schemeClr>
              </a:gs>
            </a:gsLst>
            <a:lin ang="5400000" scaled="0"/>
          </a:gradFill>
          <a:ln w="28575">
            <a:solidFill>
              <a:srgbClr val="000080"/>
            </a:solidFill>
          </a:ln>
        </p:spPr>
        <p:txBody>
          <a:bodyPr/>
          <a:lstStyle/>
          <a:p>
            <a:pPr eaLnBrk="1" hangingPunct="1">
              <a:defRPr/>
            </a:pPr>
            <a:r>
              <a:rPr lang="fr-FR" sz="3600" b="1" dirty="0" smtClean="0">
                <a:effectLst>
                  <a:outerShdw blurRad="38100" dist="38100" dir="2700000" algn="tl">
                    <a:srgbClr val="FFFFFF"/>
                  </a:outerShdw>
                </a:effectLst>
              </a:rPr>
              <a:t>Un module I. M. en CP</a:t>
            </a:r>
          </a:p>
        </p:txBody>
      </p:sp>
      <p:sp>
        <p:nvSpPr>
          <p:cNvPr id="5" name="Rectangle 4"/>
          <p:cNvSpPr/>
          <p:nvPr/>
        </p:nvSpPr>
        <p:spPr>
          <a:xfrm>
            <a:off x="3071813" y="2643188"/>
            <a:ext cx="3714750"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6" name="ZoneTexte 5"/>
          <p:cNvSpPr txBox="1"/>
          <p:nvPr/>
        </p:nvSpPr>
        <p:spPr>
          <a:xfrm>
            <a:off x="3071813" y="2714625"/>
            <a:ext cx="3714750" cy="461963"/>
          </a:xfrm>
          <a:prstGeom prst="rect">
            <a:avLst/>
          </a:prstGeom>
          <a:gradFill>
            <a:gsLst>
              <a:gs pos="0">
                <a:schemeClr val="tx2">
                  <a:lumMod val="60000"/>
                  <a:lumOff val="40000"/>
                </a:schemeClr>
              </a:gs>
              <a:gs pos="50000">
                <a:schemeClr val="bg1"/>
              </a:gs>
              <a:gs pos="100000">
                <a:schemeClr val="accent1">
                  <a:tint val="23500"/>
                  <a:satMod val="160000"/>
                </a:schemeClr>
              </a:gs>
            </a:gsLst>
            <a:lin ang="5400000" scaled="0"/>
          </a:gradFill>
        </p:spPr>
        <p:txBody>
          <a:bodyPr>
            <a:spAutoFit/>
          </a:bodyPr>
          <a:lstStyle/>
          <a:p>
            <a:pPr algn="ctr">
              <a:defRPr/>
            </a:pPr>
            <a:r>
              <a:rPr lang="fr-FR" sz="2400" b="1">
                <a:latin typeface="Arial" charset="0"/>
                <a:ea typeface="Arial" charset="0"/>
                <a:cs typeface="Arial" charset="0"/>
              </a:rPr>
              <a:t>La soustraction</a:t>
            </a:r>
          </a:p>
        </p:txBody>
      </p:sp>
      <p:sp>
        <p:nvSpPr>
          <p:cNvPr id="7" name="Rectangle à coins arrondis 6"/>
          <p:cNvSpPr/>
          <p:nvPr/>
        </p:nvSpPr>
        <p:spPr>
          <a:xfrm>
            <a:off x="1357313" y="1643063"/>
            <a:ext cx="3357562" cy="857250"/>
          </a:xfrm>
          <a:prstGeom prst="wedgeRoundRectCallout">
            <a:avLst>
              <a:gd name="adj1" fmla="val 1904"/>
              <a:gd name="adj2" fmla="val 495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8" name="ZoneTexte 7"/>
          <p:cNvSpPr txBox="1"/>
          <p:nvPr/>
        </p:nvSpPr>
        <p:spPr>
          <a:xfrm>
            <a:off x="1500188" y="1643063"/>
            <a:ext cx="3184525" cy="1108075"/>
          </a:xfrm>
          <a:prstGeom prst="rect">
            <a:avLst/>
          </a:prstGeom>
          <a:noFill/>
        </p:spPr>
        <p:txBody>
          <a:bodyPr>
            <a:spAutoFit/>
          </a:bodyPr>
          <a:lstStyle/>
          <a:p>
            <a:pPr marL="342900" indent="-342900">
              <a:defRPr/>
            </a:pPr>
            <a:r>
              <a:rPr lang="fr-FR" sz="1600" b="1" i="1">
                <a:effectLst>
                  <a:outerShdw blurRad="38100" dist="38100" dir="2700000" algn="tl">
                    <a:srgbClr val="C0C0C0"/>
                  </a:outerShdw>
                </a:effectLst>
                <a:latin typeface="Comic Sans MS" pitchFamily="66" charset="0"/>
              </a:rPr>
              <a:t>La lettre de Julie et le phare de Cordouan</a:t>
            </a:r>
          </a:p>
          <a:p>
            <a:pPr marL="342900" indent="-342900">
              <a:defRPr/>
            </a:pPr>
            <a:r>
              <a:rPr lang="fr-FR" sz="1600" b="1" i="1">
                <a:latin typeface="Comic Sans MS" pitchFamily="66" charset="0"/>
              </a:rPr>
              <a:t>dominante verbale-linguistique</a:t>
            </a:r>
          </a:p>
          <a:p>
            <a:pPr marL="342900" indent="-342900">
              <a:defRPr/>
            </a:pPr>
            <a:endParaRPr lang="fr-FR">
              <a:latin typeface="Comic Sans MS" pitchFamily="66" charset="0"/>
            </a:endParaRPr>
          </a:p>
        </p:txBody>
      </p:sp>
      <p:sp>
        <p:nvSpPr>
          <p:cNvPr id="11" name="Rectangle à coins arrondis 10"/>
          <p:cNvSpPr/>
          <p:nvPr/>
        </p:nvSpPr>
        <p:spPr>
          <a:xfrm>
            <a:off x="5786438" y="1571625"/>
            <a:ext cx="2857500" cy="928688"/>
          </a:xfrm>
          <a:prstGeom prst="wedgeRoundRectCallout">
            <a:avLst>
              <a:gd name="adj1" fmla="val -48548"/>
              <a:gd name="adj2" fmla="val 42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12" name="ZoneTexte 11"/>
          <p:cNvSpPr txBox="1"/>
          <p:nvPr/>
        </p:nvSpPr>
        <p:spPr>
          <a:xfrm>
            <a:off x="5786438" y="1643063"/>
            <a:ext cx="2786062" cy="830262"/>
          </a:xfrm>
          <a:prstGeom prst="rect">
            <a:avLst/>
          </a:prstGeom>
          <a:noFill/>
        </p:spPr>
        <p:txBody>
          <a:bodyPr>
            <a:spAutoFit/>
          </a:bodyPr>
          <a:lstStyle/>
          <a:p>
            <a:pPr algn="ctr">
              <a:defRPr/>
            </a:pPr>
            <a:r>
              <a:rPr lang="fr-FR" sz="1600" b="1" dirty="0">
                <a:effectLst>
                  <a:outerShdw blurRad="38100" dist="38100" dir="2700000" algn="tl">
                    <a:srgbClr val="C0C0C0"/>
                  </a:outerShdw>
                </a:effectLst>
                <a:latin typeface="Comic Sans MS" pitchFamily="66" charset="0"/>
              </a:rPr>
              <a:t>Le jeu de la souris</a:t>
            </a:r>
          </a:p>
          <a:p>
            <a:pPr algn="ctr">
              <a:defRPr/>
            </a:pPr>
            <a:r>
              <a:rPr lang="fr-FR" sz="1600" b="1" i="1" dirty="0">
                <a:latin typeface="Comic Sans MS" pitchFamily="66" charset="0"/>
              </a:rPr>
              <a:t>dominante Kinesthésique-</a:t>
            </a:r>
          </a:p>
          <a:p>
            <a:pPr algn="ctr">
              <a:defRPr/>
            </a:pPr>
            <a:r>
              <a:rPr lang="fr-FR" sz="1600" b="1" i="1" dirty="0">
                <a:latin typeface="Comic Sans MS" pitchFamily="66" charset="0"/>
              </a:rPr>
              <a:t>corporelle</a:t>
            </a:r>
          </a:p>
        </p:txBody>
      </p:sp>
      <p:sp>
        <p:nvSpPr>
          <p:cNvPr id="13" name="Rectangle à coins arrondis 12"/>
          <p:cNvSpPr/>
          <p:nvPr/>
        </p:nvSpPr>
        <p:spPr>
          <a:xfrm>
            <a:off x="4786314" y="3643314"/>
            <a:ext cx="4143404" cy="928694"/>
          </a:xfrm>
          <a:prstGeom prst="wedgeRoundRectCallout">
            <a:avLst>
              <a:gd name="adj1" fmla="val -41403"/>
              <a:gd name="adj2" fmla="val -44840"/>
              <a:gd name="adj3" fmla="val 16667"/>
            </a:avLst>
          </a:prstGeom>
          <a:gradFill>
            <a:gsLst>
              <a:gs pos="0">
                <a:srgbClr val="FF0000">
                  <a:alpha val="62000"/>
                </a:srgbClr>
              </a:gs>
              <a:gs pos="50000">
                <a:schemeClr val="bg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14" name="ZoneTexte 13"/>
          <p:cNvSpPr txBox="1"/>
          <p:nvPr/>
        </p:nvSpPr>
        <p:spPr>
          <a:xfrm>
            <a:off x="5200650" y="3714750"/>
            <a:ext cx="3402013" cy="584200"/>
          </a:xfrm>
          <a:prstGeom prst="rect">
            <a:avLst/>
          </a:prstGeom>
          <a:noFill/>
        </p:spPr>
        <p:txBody>
          <a:bodyPr wrap="none">
            <a:spAutoFit/>
          </a:bodyPr>
          <a:lstStyle/>
          <a:p>
            <a:pPr algn="ctr">
              <a:defRPr/>
            </a:pPr>
            <a:r>
              <a:rPr lang="fr-FR" sz="1600" b="1">
                <a:effectLst>
                  <a:outerShdw blurRad="38100" dist="38100" dir="2700000" algn="tl">
                    <a:srgbClr val="C0C0C0"/>
                  </a:outerShdw>
                </a:effectLst>
                <a:latin typeface="Comic Sans MS" pitchFamily="66" charset="0"/>
              </a:rPr>
              <a:t>Schéma et/ou calcul</a:t>
            </a:r>
          </a:p>
          <a:p>
            <a:pPr algn="ctr">
              <a:defRPr/>
            </a:pPr>
            <a:r>
              <a:rPr lang="fr-FR" sz="1600" b="1" i="1">
                <a:latin typeface="Comic Sans MS" pitchFamily="66" charset="0"/>
              </a:rPr>
              <a:t>dominante logique-mathématique</a:t>
            </a:r>
          </a:p>
        </p:txBody>
      </p:sp>
      <p:sp>
        <p:nvSpPr>
          <p:cNvPr id="9" name="Rectangle à coins arrondis 8"/>
          <p:cNvSpPr/>
          <p:nvPr/>
        </p:nvSpPr>
        <p:spPr>
          <a:xfrm>
            <a:off x="214313" y="3214688"/>
            <a:ext cx="2714625" cy="642937"/>
          </a:xfrm>
          <a:prstGeom prst="wedgeRoundRectCallout">
            <a:avLst>
              <a:gd name="adj1" fmla="val 49866"/>
              <a:gd name="adj2" fmla="val -39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16" name="ZoneTexte 15"/>
          <p:cNvSpPr txBox="1"/>
          <p:nvPr/>
        </p:nvSpPr>
        <p:spPr>
          <a:xfrm>
            <a:off x="428625" y="4143375"/>
            <a:ext cx="3200400" cy="584200"/>
          </a:xfrm>
          <a:prstGeom prst="rect">
            <a:avLst/>
          </a:prstGeom>
          <a:noFill/>
        </p:spPr>
        <p:txBody>
          <a:bodyPr wrap="none">
            <a:spAutoFit/>
          </a:bodyPr>
          <a:lstStyle/>
          <a:p>
            <a:pPr algn="ctr">
              <a:defRPr/>
            </a:pPr>
            <a:r>
              <a:rPr lang="fr-FR" sz="1600" b="1">
                <a:effectLst>
                  <a:outerShdw blurRad="38100" dist="38100" dir="2700000" algn="tl">
                    <a:srgbClr val="C0C0C0"/>
                  </a:outerShdw>
                </a:effectLst>
                <a:latin typeface="Comic Sans MS" pitchFamily="66" charset="0"/>
              </a:rPr>
              <a:t>Frappé, écouté, trouvé !</a:t>
            </a:r>
          </a:p>
          <a:p>
            <a:pPr algn="ctr">
              <a:defRPr/>
            </a:pPr>
            <a:r>
              <a:rPr lang="fr-FR" sz="1600" b="1" i="1">
                <a:latin typeface="Comic Sans MS" pitchFamily="66" charset="0"/>
              </a:rPr>
              <a:t>Dominante musicale-rythmique</a:t>
            </a:r>
            <a:endParaRPr lang="fr-FR" i="1">
              <a:latin typeface="Arial" charset="0"/>
            </a:endParaRPr>
          </a:p>
        </p:txBody>
      </p:sp>
      <p:sp>
        <p:nvSpPr>
          <p:cNvPr id="17" name="Rectangle à coins arrondis 16"/>
          <p:cNvSpPr/>
          <p:nvPr/>
        </p:nvSpPr>
        <p:spPr>
          <a:xfrm>
            <a:off x="4429125" y="4857750"/>
            <a:ext cx="3571875" cy="714375"/>
          </a:xfrm>
          <a:prstGeom prst="wedgeRoundRectCallout">
            <a:avLst>
              <a:gd name="adj1" fmla="val -32203"/>
              <a:gd name="adj2" fmla="val -4880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18" name="ZoneTexte 17"/>
          <p:cNvSpPr txBox="1"/>
          <p:nvPr/>
        </p:nvSpPr>
        <p:spPr>
          <a:xfrm>
            <a:off x="4500563" y="4929188"/>
            <a:ext cx="3429024" cy="584775"/>
          </a:xfrm>
          <a:prstGeom prst="rect">
            <a:avLst/>
          </a:prstGeom>
          <a:gradFill>
            <a:gsLst>
              <a:gs pos="31000">
                <a:srgbClr val="FF0000">
                  <a:alpha val="51000"/>
                </a:srgbClr>
              </a:gs>
              <a:gs pos="50000">
                <a:schemeClr val="bg1">
                  <a:alpha val="78000"/>
                </a:schemeClr>
              </a:gs>
              <a:gs pos="100000">
                <a:schemeClr val="accent3">
                  <a:lumMod val="40000"/>
                  <a:lumOff val="60000"/>
                </a:schemeClr>
              </a:gs>
            </a:gsLst>
            <a:lin ang="5400000" scaled="0"/>
          </a:gradFill>
        </p:spPr>
        <p:txBody>
          <a:bodyPr>
            <a:spAutoFit/>
          </a:bodyPr>
          <a:lstStyle/>
          <a:p>
            <a:pPr algn="ctr">
              <a:defRPr/>
            </a:pPr>
            <a:r>
              <a:rPr lang="fr-FR" sz="1600" b="1">
                <a:effectLst>
                  <a:outerShdw blurRad="38100" dist="38100" dir="2700000" algn="tl">
                    <a:srgbClr val="DDDDDD"/>
                  </a:outerShdw>
                </a:effectLst>
                <a:latin typeface="Comic Sans MS" charset="0"/>
                <a:ea typeface="Arial" charset="0"/>
                <a:cs typeface="Arial" charset="0"/>
              </a:rPr>
              <a:t>Le nombre manquant</a:t>
            </a:r>
          </a:p>
          <a:p>
            <a:pPr algn="ctr">
              <a:defRPr/>
            </a:pPr>
            <a:r>
              <a:rPr lang="fr-FR" sz="1600" b="1" i="1">
                <a:latin typeface="Comic Sans MS" charset="0"/>
                <a:ea typeface="Arial" charset="0"/>
                <a:cs typeface="Arial" charset="0"/>
              </a:rPr>
              <a:t>dominante intrapersonnelle</a:t>
            </a:r>
          </a:p>
        </p:txBody>
      </p:sp>
      <p:sp>
        <p:nvSpPr>
          <p:cNvPr id="19" name="Rectangle à coins arrondis 18"/>
          <p:cNvSpPr/>
          <p:nvPr/>
        </p:nvSpPr>
        <p:spPr>
          <a:xfrm>
            <a:off x="285750" y="5072063"/>
            <a:ext cx="3786188" cy="612775"/>
          </a:xfrm>
          <a:prstGeom prst="wedgeRoundRectCallout">
            <a:avLst>
              <a:gd name="adj1" fmla="val -21197"/>
              <a:gd name="adj2" fmla="val 473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20" name="ZoneTexte 19"/>
          <p:cNvSpPr txBox="1"/>
          <p:nvPr/>
        </p:nvSpPr>
        <p:spPr>
          <a:xfrm>
            <a:off x="357188" y="5143500"/>
            <a:ext cx="3787775" cy="584200"/>
          </a:xfrm>
          <a:prstGeom prst="rect">
            <a:avLst/>
          </a:prstGeom>
          <a:noFill/>
        </p:spPr>
        <p:txBody>
          <a:bodyPr>
            <a:spAutoFit/>
          </a:bodyPr>
          <a:lstStyle/>
          <a:p>
            <a:pPr algn="ctr">
              <a:defRPr/>
            </a:pPr>
            <a:r>
              <a:rPr lang="fr-FR" sz="1600" b="1">
                <a:effectLst>
                  <a:outerShdw blurRad="38100" dist="38100" dir="2700000" algn="tl">
                    <a:srgbClr val="C0C0C0"/>
                  </a:outerShdw>
                </a:effectLst>
                <a:latin typeface="Comic Sans MS" pitchFamily="66" charset="0"/>
              </a:rPr>
              <a:t>A la recherche des écarts</a:t>
            </a:r>
          </a:p>
          <a:p>
            <a:pPr algn="ctr">
              <a:defRPr/>
            </a:pPr>
            <a:r>
              <a:rPr lang="fr-FR" sz="1600" b="1" i="1">
                <a:effectLst>
                  <a:outerShdw blurRad="38100" dist="38100" dir="2700000" algn="tl">
                    <a:srgbClr val="C0C0C0"/>
                  </a:outerShdw>
                </a:effectLst>
                <a:latin typeface="Comic Sans MS" pitchFamily="66" charset="0"/>
              </a:rPr>
              <a:t>dominante visuelle-spatiale</a:t>
            </a:r>
          </a:p>
        </p:txBody>
      </p:sp>
      <p:sp>
        <p:nvSpPr>
          <p:cNvPr id="21" name="Rectangle à coins arrondis 20"/>
          <p:cNvSpPr/>
          <p:nvPr/>
        </p:nvSpPr>
        <p:spPr>
          <a:xfrm>
            <a:off x="2857500" y="5929313"/>
            <a:ext cx="3357563" cy="714375"/>
          </a:xfrm>
          <a:prstGeom prst="wedgeRoundRectCallout">
            <a:avLst>
              <a:gd name="adj1" fmla="val -21809"/>
              <a:gd name="adj2" fmla="val 476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22" name="ZoneTexte 21"/>
          <p:cNvSpPr txBox="1"/>
          <p:nvPr/>
        </p:nvSpPr>
        <p:spPr>
          <a:xfrm>
            <a:off x="2786063" y="5929313"/>
            <a:ext cx="3500437" cy="584200"/>
          </a:xfrm>
          <a:prstGeom prst="rect">
            <a:avLst/>
          </a:prstGeom>
          <a:noFill/>
        </p:spPr>
        <p:txBody>
          <a:bodyPr>
            <a:spAutoFit/>
          </a:bodyPr>
          <a:lstStyle/>
          <a:p>
            <a:pPr algn="ctr">
              <a:defRPr/>
            </a:pPr>
            <a:r>
              <a:rPr lang="fr-FR" sz="1600" b="1">
                <a:effectLst>
                  <a:outerShdw blurRad="38100" dist="38100" dir="2700000" algn="tl">
                    <a:srgbClr val="C0C0C0"/>
                  </a:outerShdw>
                </a:effectLst>
                <a:latin typeface="Comic Sans MS" pitchFamily="66" charset="0"/>
              </a:rPr>
              <a:t>Au marché</a:t>
            </a:r>
          </a:p>
          <a:p>
            <a:pPr algn="ctr">
              <a:defRPr/>
            </a:pPr>
            <a:r>
              <a:rPr lang="fr-FR" sz="1600" b="1" i="1">
                <a:latin typeface="Comic Sans MS" pitchFamily="66" charset="0"/>
              </a:rPr>
              <a:t>dominante naturaliste</a:t>
            </a:r>
            <a:endParaRPr lang="fr-FR" sz="1600" i="1">
              <a:latin typeface="Comic Sans MS" pitchFamily="66" charset="0"/>
            </a:endParaRPr>
          </a:p>
        </p:txBody>
      </p:sp>
      <p:sp>
        <p:nvSpPr>
          <p:cNvPr id="10" name="ZoneTexte 9"/>
          <p:cNvSpPr txBox="1"/>
          <p:nvPr/>
        </p:nvSpPr>
        <p:spPr>
          <a:xfrm>
            <a:off x="142875" y="3286125"/>
            <a:ext cx="2857500" cy="584200"/>
          </a:xfrm>
          <a:prstGeom prst="rect">
            <a:avLst/>
          </a:prstGeom>
          <a:noFill/>
        </p:spPr>
        <p:txBody>
          <a:bodyPr>
            <a:spAutoFit/>
          </a:bodyPr>
          <a:lstStyle/>
          <a:p>
            <a:pPr algn="ctr">
              <a:defRPr/>
            </a:pPr>
            <a:r>
              <a:rPr lang="fr-FR" sz="1600" b="1">
                <a:effectLst>
                  <a:outerShdw blurRad="38100" dist="38100" dir="2700000" algn="tl">
                    <a:srgbClr val="DDDDDD"/>
                  </a:outerShdw>
                </a:effectLst>
                <a:latin typeface="Comic Sans MS" charset="0"/>
                <a:ea typeface="Arial" charset="0"/>
                <a:cs typeface="Arial" charset="0"/>
              </a:rPr>
              <a:t>Jouer pour compter</a:t>
            </a:r>
          </a:p>
          <a:p>
            <a:pPr algn="ctr">
              <a:defRPr/>
            </a:pPr>
            <a:r>
              <a:rPr lang="fr-FR" sz="1600" b="1" i="1">
                <a:latin typeface="Comic Sans MS" charset="0"/>
                <a:ea typeface="Arial" charset="0"/>
                <a:cs typeface="Arial" charset="0"/>
              </a:rPr>
              <a:t>dominante interpersonnelle</a:t>
            </a:r>
          </a:p>
        </p:txBody>
      </p:sp>
      <p:pic>
        <p:nvPicPr>
          <p:cNvPr id="31769" name="Picture 25" descr="D:\Users\VGaras\Bureau\Intell.multiples\MATHS C3\soustractionCE2\arbreàcompter.tif"/>
          <p:cNvPicPr>
            <a:picLocks noChangeAspect="1" noChangeArrowheads="1"/>
          </p:cNvPicPr>
          <p:nvPr/>
        </p:nvPicPr>
        <p:blipFill>
          <a:blip r:embed="rId3" cstate="print"/>
          <a:srcRect/>
          <a:stretch>
            <a:fillRect/>
          </a:stretch>
        </p:blipFill>
        <p:spPr bwMode="auto">
          <a:xfrm>
            <a:off x="179388" y="2060575"/>
            <a:ext cx="1081087" cy="1079500"/>
          </a:xfrm>
          <a:prstGeom prst="rect">
            <a:avLst/>
          </a:prstGeom>
          <a:noFill/>
          <a:ln w="25400">
            <a:solidFill>
              <a:schemeClr val="accent2">
                <a:lumMod val="40000"/>
                <a:lumOff val="60000"/>
              </a:schemeClr>
            </a:solidFill>
          </a:ln>
        </p:spPr>
      </p:pic>
      <p:pic>
        <p:nvPicPr>
          <p:cNvPr id="31770" name="Picture 26" descr="mathsce2"/>
          <p:cNvPicPr>
            <a:picLocks noChangeAspect="1" noChangeArrowheads="1"/>
          </p:cNvPicPr>
          <p:nvPr/>
        </p:nvPicPr>
        <p:blipFill>
          <a:blip r:embed="rId4" cstate="print"/>
          <a:srcRect/>
          <a:stretch>
            <a:fillRect/>
          </a:stretch>
        </p:blipFill>
        <p:spPr bwMode="auto">
          <a:xfrm>
            <a:off x="7380288" y="2565400"/>
            <a:ext cx="1104900" cy="915988"/>
          </a:xfrm>
          <a:prstGeom prst="rect">
            <a:avLst/>
          </a:prstGeom>
          <a:noFill/>
          <a:ln w="25400">
            <a:solidFill>
              <a:schemeClr val="accent2">
                <a:lumMod val="40000"/>
                <a:lumOff val="60000"/>
              </a:schemeClr>
            </a:solidFill>
            <a:miter lim="800000"/>
            <a:headEnd/>
            <a:tailEnd/>
          </a:ln>
        </p:spPr>
      </p:pic>
      <p:graphicFrame>
        <p:nvGraphicFramePr>
          <p:cNvPr id="31" name="Tableau 30"/>
          <p:cNvGraphicFramePr>
            <a:graphicFrameLocks noGrp="1"/>
          </p:cNvGraphicFramePr>
          <p:nvPr/>
        </p:nvGraphicFramePr>
        <p:xfrm>
          <a:off x="179388" y="5805488"/>
          <a:ext cx="2447925" cy="670560"/>
        </p:xfrm>
        <a:graphic>
          <a:graphicData uri="http://schemas.openxmlformats.org/drawingml/2006/table">
            <a:tbl>
              <a:tblPr/>
              <a:tblGrid>
                <a:gridCol w="2447925"/>
              </a:tblGrid>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Quel est l’écart ?</a:t>
                      </a:r>
                      <a:endParaRPr kumimoji="0" lang="fr-FR" sz="11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Entre A et B =                    C et D = ……                B et E =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D et A = ……</a:t>
                      </a:r>
                      <a:endParaRPr kumimoji="0" lang="fr-FR" sz="11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endParaRPr>
                    </a:p>
                  </a:txBody>
                  <a:tcPr marL="65425" marR="654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4481" name="Espace réservé du numéro de diapositive 23"/>
          <p:cNvSpPr>
            <a:spLocks noGrp="1"/>
          </p:cNvSpPr>
          <p:nvPr>
            <p:ph type="sldNum" sz="quarter" idx="12"/>
          </p:nvPr>
        </p:nvSpPr>
        <p:spPr/>
        <p:txBody>
          <a:bodyPr/>
          <a:lstStyle/>
          <a:p>
            <a:pPr>
              <a:defRPr/>
            </a:pPr>
            <a:fld id="{C46EB3B1-E84E-4BEC-92B2-5D6729BBB7A7}" type="slidenum">
              <a:rPr lang="fr-FR"/>
              <a:pPr>
                <a:defRPr/>
              </a:pPr>
              <a:t>29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ctrTitle"/>
          </p:nvPr>
        </p:nvSpPr>
        <p:spPr/>
        <p:txBody>
          <a:bodyPr/>
          <a:lstStyle/>
          <a:p>
            <a:r>
              <a:rPr lang="fr-FR" b="1" smtClean="0"/>
              <a:t>Dans une continuité historique</a:t>
            </a:r>
          </a:p>
        </p:txBody>
      </p:sp>
      <p:sp>
        <p:nvSpPr>
          <p:cNvPr id="3" name="Sous-titre 2"/>
          <p:cNvSpPr>
            <a:spLocks noGrp="1"/>
          </p:cNvSpPr>
          <p:nvPr>
            <p:ph type="subTitle" idx="1"/>
          </p:nvPr>
        </p:nvSpPr>
        <p:spPr/>
        <p:txBody>
          <a:bodyPr/>
          <a:lstStyle/>
          <a:p>
            <a:pPr>
              <a:buFont typeface="Arial" charset="0"/>
              <a:buNone/>
              <a:defRPr/>
            </a:pPr>
            <a:endParaRPr lang="fr-FR" dirty="0" smtClean="0"/>
          </a:p>
          <a:p>
            <a:pPr>
              <a:buFont typeface="Arial" charset="0"/>
              <a:buNone/>
              <a:defRPr/>
            </a:pPr>
            <a:r>
              <a:rPr lang="fr-FR" dirty="0"/>
              <a:t>• </a:t>
            </a:r>
            <a:r>
              <a:rPr lang="fr-FR" b="1" dirty="0"/>
              <a:t>En tenant compte de l’héritage </a:t>
            </a:r>
            <a:r>
              <a:rPr lang="fr-FR" b="1" dirty="0" smtClean="0"/>
              <a:t>…</a:t>
            </a:r>
            <a:endParaRPr lang="fr-F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2988" y="188913"/>
            <a:ext cx="6769100" cy="576262"/>
          </a:xfrm>
          <a:gradFill>
            <a:gsLst>
              <a:gs pos="0">
                <a:srgbClr val="FFFF00"/>
              </a:gs>
              <a:gs pos="50000">
                <a:schemeClr val="bg1"/>
              </a:gs>
              <a:gs pos="100000">
                <a:schemeClr val="accent1">
                  <a:tint val="23500"/>
                  <a:satMod val="160000"/>
                </a:schemeClr>
              </a:gs>
            </a:gsLst>
            <a:lin ang="5400000" scaled="0"/>
          </a:gradFill>
        </p:spPr>
        <p:txBody>
          <a:bodyPr/>
          <a:lstStyle/>
          <a:p>
            <a:pPr fontAlgn="auto">
              <a:spcBef>
                <a:spcPts val="0"/>
              </a:spcBef>
              <a:spcAft>
                <a:spcPts val="0"/>
              </a:spcAft>
              <a:defRPr/>
            </a:pPr>
            <a:r>
              <a:rPr lang="fr-FR" sz="2800" b="1" dirty="0" smtClean="0">
                <a:latin typeface="Arial" charset="0"/>
                <a:cs typeface="Arial" charset="0"/>
              </a:rPr>
              <a:t/>
            </a:r>
            <a:br>
              <a:rPr lang="fr-FR" sz="2800" b="1" dirty="0" smtClean="0">
                <a:latin typeface="Arial" charset="0"/>
                <a:cs typeface="Arial" charset="0"/>
              </a:rPr>
            </a:br>
            <a:r>
              <a:rPr lang="fr-FR" sz="2800" b="1" dirty="0" smtClean="0">
                <a:latin typeface="Arial" charset="0"/>
                <a:cs typeface="Arial" charset="0"/>
              </a:rPr>
              <a:t/>
            </a:r>
            <a:br>
              <a:rPr lang="fr-FR" sz="2800" b="1" dirty="0" smtClean="0">
                <a:latin typeface="Arial" charset="0"/>
                <a:cs typeface="Arial" charset="0"/>
              </a:rPr>
            </a:br>
            <a:r>
              <a:rPr lang="fr-FR" sz="2800" b="1" dirty="0" smtClean="0">
                <a:latin typeface="Arial" charset="0"/>
                <a:cs typeface="Arial" charset="0"/>
              </a:rPr>
              <a:t/>
            </a:r>
            <a:br>
              <a:rPr lang="fr-FR" sz="2800" b="1" dirty="0" smtClean="0">
                <a:latin typeface="Arial" charset="0"/>
                <a:cs typeface="Arial" charset="0"/>
              </a:rPr>
            </a:br>
            <a:r>
              <a:rPr lang="fr-FR" sz="2800" b="1" dirty="0" smtClean="0">
                <a:latin typeface="Arial" charset="0"/>
                <a:cs typeface="Arial" charset="0"/>
              </a:rPr>
              <a:t>Le sens de la soustraction au CP</a:t>
            </a:r>
            <a:br>
              <a:rPr lang="fr-FR" sz="2800" b="1" dirty="0" smtClean="0">
                <a:latin typeface="Arial" charset="0"/>
                <a:cs typeface="Arial" charset="0"/>
              </a:rPr>
            </a:br>
            <a:r>
              <a:rPr lang="fr-FR" b="1" dirty="0" smtClean="0">
                <a:latin typeface="Arial" charset="0"/>
                <a:cs typeface="Arial" charset="0"/>
              </a:rPr>
              <a:t/>
            </a:r>
            <a:br>
              <a:rPr lang="fr-FR" b="1" dirty="0" smtClean="0">
                <a:latin typeface="Arial" charset="0"/>
                <a:cs typeface="Arial" charset="0"/>
              </a:rPr>
            </a:br>
            <a:endParaRPr lang="fr-FR" dirty="0"/>
          </a:p>
        </p:txBody>
      </p:sp>
      <p:sp>
        <p:nvSpPr>
          <p:cNvPr id="49158" name="Rectangle 8"/>
          <p:cNvSpPr>
            <a:spLocks noChangeArrowheads="1"/>
          </p:cNvSpPr>
          <p:nvPr/>
        </p:nvSpPr>
        <p:spPr bwMode="auto">
          <a:xfrm>
            <a:off x="683568" y="2636912"/>
            <a:ext cx="6048375" cy="2339975"/>
          </a:xfrm>
          <a:prstGeom prst="rect">
            <a:avLst/>
          </a:prstGeom>
          <a:noFill/>
          <a:ln w="9525">
            <a:noFill/>
            <a:miter lim="800000"/>
            <a:headEnd/>
            <a:tailEnd/>
          </a:ln>
        </p:spPr>
        <p:txBody>
          <a:bodyPr>
            <a:spAutoFit/>
          </a:bodyPr>
          <a:lstStyle/>
          <a:p>
            <a:pPr algn="just"/>
            <a:r>
              <a:rPr lang="fr-FR" b="1" dirty="0"/>
              <a:t>Consigne : </a:t>
            </a:r>
            <a:r>
              <a:rPr lang="fr-FR" i="1" dirty="0"/>
              <a:t>«</a:t>
            </a:r>
            <a:r>
              <a:rPr lang="fr-FR" sz="1600" i="1" dirty="0"/>
              <a:t>Vous frappez avec votre instrument, sur un rythme régulier, un nombre de temps que vous aurez choisi ensemble.</a:t>
            </a:r>
          </a:p>
          <a:p>
            <a:pPr algn="just"/>
            <a:endParaRPr lang="fr-FR" sz="1600" dirty="0"/>
          </a:p>
          <a:p>
            <a:pPr algn="just"/>
            <a:r>
              <a:rPr lang="fr-FR" sz="1600" i="1" dirty="0"/>
              <a:t> Vous recommencerez une seconde fois mais vous enlèverez un des instruments à un moment choisi. </a:t>
            </a:r>
          </a:p>
          <a:p>
            <a:pPr algn="just"/>
            <a:endParaRPr lang="fr-FR" sz="1600" i="1" dirty="0"/>
          </a:p>
          <a:p>
            <a:pPr algn="just"/>
            <a:r>
              <a:rPr lang="fr-FR" sz="1600" i="1" dirty="0"/>
              <a:t>Votre camarade devra deviner lequel s'est arrêté et pendant combien de frappés. »  </a:t>
            </a:r>
            <a:endParaRPr lang="fr-FR" sz="1600" dirty="0"/>
          </a:p>
        </p:txBody>
      </p:sp>
      <p:sp>
        <p:nvSpPr>
          <p:cNvPr id="49159" name="Rectangle 9"/>
          <p:cNvSpPr>
            <a:spLocks noChangeArrowheads="1"/>
          </p:cNvSpPr>
          <p:nvPr/>
        </p:nvSpPr>
        <p:spPr bwMode="auto">
          <a:xfrm>
            <a:off x="323528" y="1124744"/>
            <a:ext cx="8640762" cy="1200150"/>
          </a:xfrm>
          <a:prstGeom prst="rect">
            <a:avLst/>
          </a:prstGeom>
          <a:solidFill>
            <a:srgbClr val="FFFF99"/>
          </a:solidFill>
          <a:ln w="38100">
            <a:solidFill>
              <a:srgbClr val="000080"/>
            </a:solidFill>
            <a:miter lim="800000"/>
            <a:headEnd/>
            <a:tailEnd/>
          </a:ln>
        </p:spPr>
        <p:txBody>
          <a:bodyPr>
            <a:spAutoFit/>
          </a:bodyPr>
          <a:lstStyle/>
          <a:p>
            <a:pPr algn="ctr"/>
            <a:r>
              <a:rPr lang="fr-FR" b="1" dirty="0">
                <a:latin typeface="Arial Black" pitchFamily="34" charset="0"/>
              </a:rPr>
              <a:t>Dominante musicale-rythmique</a:t>
            </a:r>
          </a:p>
          <a:p>
            <a:pPr algn="just"/>
            <a:r>
              <a:rPr lang="fr-FR" i="1" dirty="0">
                <a:solidFill>
                  <a:srgbClr val="FF0000"/>
                </a:solidFill>
              </a:rPr>
              <a:t>L’appui sur l’écoute de la présence ou l’absence de sons concomitants peut permettre à certains élèves de percevoir la notion de « différence » par la création d’images mentales sécurisantes.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1187450" y="260350"/>
            <a:ext cx="6408738" cy="581025"/>
          </a:xfrm>
          <a:solidFill>
            <a:schemeClr val="bg1"/>
          </a:solidFill>
          <a:ln w="25400">
            <a:solidFill>
              <a:schemeClr val="tx1">
                <a:lumMod val="75000"/>
                <a:lumOff val="25000"/>
              </a:schemeClr>
            </a:solidFill>
          </a:ln>
        </p:spPr>
        <p:txBody>
          <a:bodyPr/>
          <a:lstStyle/>
          <a:p>
            <a:pPr eaLnBrk="1" hangingPunct="1">
              <a:defRPr/>
            </a:pPr>
            <a:r>
              <a:rPr lang="fr-FR" sz="3200" b="1" dirty="0" smtClean="0"/>
              <a:t>Différencier dans un même atelier</a:t>
            </a:r>
            <a:endParaRPr lang="fr-FR" sz="3200" dirty="0" smtClean="0"/>
          </a:p>
        </p:txBody>
      </p:sp>
      <p:sp>
        <p:nvSpPr>
          <p:cNvPr id="33795" name="ZoneTexte 7"/>
          <p:cNvSpPr txBox="1">
            <a:spLocks noChangeArrowheads="1"/>
          </p:cNvSpPr>
          <p:nvPr/>
        </p:nvSpPr>
        <p:spPr bwMode="auto">
          <a:xfrm flipH="1">
            <a:off x="2987675" y="836613"/>
            <a:ext cx="3200400" cy="400050"/>
          </a:xfrm>
          <a:prstGeom prst="rect">
            <a:avLst/>
          </a:prstGeom>
          <a:noFill/>
          <a:ln w="9525">
            <a:noFill/>
            <a:miter lim="800000"/>
            <a:headEnd/>
            <a:tailEnd/>
          </a:ln>
        </p:spPr>
        <p:txBody>
          <a:bodyPr>
            <a:spAutoFit/>
          </a:bodyPr>
          <a:lstStyle/>
          <a:p>
            <a:r>
              <a:rPr lang="fr-FR" sz="2000" b="1">
                <a:solidFill>
                  <a:srgbClr val="006600"/>
                </a:solidFill>
              </a:rPr>
              <a:t>Obstacles possibles  </a:t>
            </a:r>
          </a:p>
        </p:txBody>
      </p:sp>
      <p:sp>
        <p:nvSpPr>
          <p:cNvPr id="32774" name="ZoneTexte 8"/>
          <p:cNvSpPr txBox="1">
            <a:spLocks noChangeArrowheads="1"/>
          </p:cNvSpPr>
          <p:nvPr/>
        </p:nvSpPr>
        <p:spPr bwMode="auto">
          <a:xfrm>
            <a:off x="179388" y="1268413"/>
            <a:ext cx="3168650" cy="4678362"/>
          </a:xfrm>
          <a:prstGeom prst="rect">
            <a:avLst/>
          </a:prstGeom>
          <a:solidFill>
            <a:schemeClr val="bg1">
              <a:lumMod val="75000"/>
            </a:schemeClr>
          </a:solidFill>
          <a:ln w="25400">
            <a:solidFill>
              <a:schemeClr val="bg1">
                <a:lumMod val="50000"/>
              </a:schemeClr>
            </a:solidFill>
            <a:miter lim="800000"/>
            <a:headEnd/>
            <a:tailEnd/>
          </a:ln>
        </p:spPr>
        <p:txBody>
          <a:bodyPr>
            <a:spAutoFit/>
          </a:bodyPr>
          <a:lstStyle/>
          <a:p>
            <a:pPr>
              <a:defRPr/>
            </a:pPr>
            <a:r>
              <a:rPr lang="fr-FR" sz="2400" b="1" dirty="0">
                <a:solidFill>
                  <a:srgbClr val="FF0000"/>
                </a:solidFill>
                <a:latin typeface="Arial" charset="0"/>
                <a:cs typeface="Arial" charset="0"/>
              </a:rPr>
              <a:t>   </a:t>
            </a:r>
            <a:r>
              <a:rPr lang="fr-FR" sz="3200" b="1" dirty="0">
                <a:solidFill>
                  <a:srgbClr val="006600"/>
                </a:solidFill>
                <a:latin typeface="Arial" charset="0"/>
                <a:cs typeface="Arial" charset="0"/>
              </a:rPr>
              <a:t>Liés à l’élève</a:t>
            </a:r>
          </a:p>
          <a:p>
            <a:pPr>
              <a:defRPr/>
            </a:pPr>
            <a:endParaRPr lang="fr-FR" b="1" dirty="0">
              <a:latin typeface="Arial" charset="0"/>
              <a:cs typeface="Arial" charset="0"/>
            </a:endParaRPr>
          </a:p>
          <a:p>
            <a:pPr>
              <a:defRPr/>
            </a:pPr>
            <a:r>
              <a:rPr lang="fr-FR" sz="3200" b="1" i="1" dirty="0">
                <a:latin typeface="Arial" charset="0"/>
                <a:cs typeface="Arial" charset="0"/>
              </a:rPr>
              <a:t>- Se rappeler</a:t>
            </a:r>
            <a:endParaRPr lang="fr-FR" sz="3200" b="1" i="1" dirty="0">
              <a:solidFill>
                <a:srgbClr val="FF0000"/>
              </a:solidFill>
              <a:latin typeface="Arial" charset="0"/>
              <a:cs typeface="Arial" charset="0"/>
            </a:endParaRPr>
          </a:p>
          <a:p>
            <a:pPr>
              <a:buFontTx/>
              <a:buChar char="-"/>
              <a:defRPr/>
            </a:pPr>
            <a:r>
              <a:rPr lang="fr-FR" sz="3200" b="1" i="1" dirty="0">
                <a:latin typeface="Arial" charset="0"/>
                <a:cs typeface="Arial" charset="0"/>
              </a:rPr>
              <a:t>Comprendre</a:t>
            </a:r>
            <a:endParaRPr lang="fr-FR" sz="3200" b="1" i="1" dirty="0">
              <a:solidFill>
                <a:srgbClr val="FF0000"/>
              </a:solidFill>
              <a:latin typeface="Arial" charset="0"/>
              <a:cs typeface="Arial" charset="0"/>
            </a:endParaRPr>
          </a:p>
          <a:p>
            <a:pPr>
              <a:buFontTx/>
              <a:buChar char="-"/>
              <a:defRPr/>
            </a:pPr>
            <a:r>
              <a:rPr lang="fr-FR" sz="3200" b="1" i="1" dirty="0">
                <a:latin typeface="Arial" charset="0"/>
                <a:cs typeface="Arial" charset="0"/>
              </a:rPr>
              <a:t>Appliquer</a:t>
            </a:r>
            <a:endParaRPr lang="fr-FR" sz="3200" b="1" i="1" dirty="0">
              <a:solidFill>
                <a:srgbClr val="FF0000"/>
              </a:solidFill>
              <a:latin typeface="Arial" charset="0"/>
              <a:cs typeface="Arial" charset="0"/>
            </a:endParaRPr>
          </a:p>
          <a:p>
            <a:pPr>
              <a:buFontTx/>
              <a:buChar char="-"/>
              <a:defRPr/>
            </a:pPr>
            <a:r>
              <a:rPr lang="fr-FR" sz="3200" b="1" i="1" dirty="0">
                <a:latin typeface="Arial" charset="0"/>
                <a:cs typeface="Arial" charset="0"/>
              </a:rPr>
              <a:t>Analyser</a:t>
            </a:r>
          </a:p>
          <a:p>
            <a:pPr>
              <a:buFontTx/>
              <a:buChar char="-"/>
              <a:defRPr/>
            </a:pPr>
            <a:r>
              <a:rPr lang="fr-FR" sz="3200" b="1" i="1" dirty="0">
                <a:latin typeface="Arial" charset="0"/>
                <a:cs typeface="Arial" charset="0"/>
              </a:rPr>
              <a:t>Evaluer</a:t>
            </a:r>
          </a:p>
          <a:p>
            <a:pPr>
              <a:buFontTx/>
              <a:buChar char="-"/>
              <a:defRPr/>
            </a:pPr>
            <a:r>
              <a:rPr lang="fr-FR" sz="3200" b="1" i="1" dirty="0">
                <a:latin typeface="Arial" charset="0"/>
                <a:cs typeface="Arial" charset="0"/>
              </a:rPr>
              <a:t>Créer</a:t>
            </a:r>
          </a:p>
          <a:p>
            <a:pPr>
              <a:defRPr/>
            </a:pPr>
            <a:r>
              <a:rPr lang="fr-FR" sz="2000" dirty="0">
                <a:latin typeface="Arial" charset="0"/>
                <a:cs typeface="Arial" charset="0"/>
              </a:rPr>
              <a:t>(Taxonomie de Bloom)</a:t>
            </a:r>
          </a:p>
          <a:p>
            <a:pPr>
              <a:defRPr/>
            </a:pPr>
            <a:endParaRPr lang="fr-FR" b="1" u="sng" dirty="0">
              <a:latin typeface="Arial" charset="0"/>
              <a:cs typeface="Arial" charset="0"/>
            </a:endParaRPr>
          </a:p>
          <a:p>
            <a:pPr>
              <a:defRPr/>
            </a:pPr>
            <a:endParaRPr lang="fr-FR" b="1" u="sng" dirty="0">
              <a:latin typeface="Arial" charset="0"/>
              <a:cs typeface="Arial" charset="0"/>
            </a:endParaRPr>
          </a:p>
        </p:txBody>
      </p:sp>
      <p:sp>
        <p:nvSpPr>
          <p:cNvPr id="8" name="Rectangle 7"/>
          <p:cNvSpPr/>
          <p:nvPr/>
        </p:nvSpPr>
        <p:spPr>
          <a:xfrm>
            <a:off x="3779912" y="1916832"/>
            <a:ext cx="4859338" cy="1016000"/>
          </a:xfrm>
          <a:prstGeom prst="rect">
            <a:avLst/>
          </a:prstGeom>
          <a:solidFill>
            <a:schemeClr val="bg1">
              <a:lumMod val="75000"/>
            </a:schemeClr>
          </a:solidFill>
          <a:ln w="25400">
            <a:solidFill>
              <a:schemeClr val="bg1">
                <a:lumMod val="50000"/>
              </a:schemeClr>
            </a:solidFill>
          </a:ln>
        </p:spPr>
        <p:txBody>
          <a:bodyPr>
            <a:spAutoFit/>
          </a:bodyPr>
          <a:lstStyle/>
          <a:p>
            <a:pPr algn="ctr">
              <a:defRPr/>
            </a:pPr>
            <a:r>
              <a:rPr lang="fr-FR" sz="2000" b="1" dirty="0">
                <a:latin typeface="Arial" charset="0"/>
                <a:cs typeface="Arial" charset="0"/>
              </a:rPr>
              <a:t>Hiérarchie qui ordonne les processus </a:t>
            </a:r>
          </a:p>
          <a:p>
            <a:pPr algn="ctr">
              <a:defRPr/>
            </a:pPr>
            <a:r>
              <a:rPr lang="fr-FR" sz="2000" b="1" dirty="0">
                <a:latin typeface="Arial" charset="0"/>
                <a:cs typeface="Arial" charset="0"/>
              </a:rPr>
              <a:t>de pensée du plus simple au plus complexe</a:t>
            </a:r>
          </a:p>
        </p:txBody>
      </p:sp>
      <p:pic>
        <p:nvPicPr>
          <p:cNvPr id="32799" name="Picture 31" descr="D:\Users\VGaras\Bureau\IMRETZC2\Françaiscycle2\Lect-Ecr.I.M.fin\photosL.E.CE1CathLacoste\L.E.Cath. Lacosteredimensionnées\IMG_8765-1.jpg"/>
          <p:cNvPicPr>
            <a:picLocks noChangeAspect="1" noChangeArrowheads="1"/>
          </p:cNvPicPr>
          <p:nvPr/>
        </p:nvPicPr>
        <p:blipFill>
          <a:blip r:embed="rId3" cstate="print"/>
          <a:srcRect/>
          <a:stretch>
            <a:fillRect/>
          </a:stretch>
        </p:blipFill>
        <p:spPr bwMode="auto">
          <a:xfrm>
            <a:off x="4355976" y="3284984"/>
            <a:ext cx="3998447" cy="2664296"/>
          </a:xfrm>
          <a:prstGeom prst="rect">
            <a:avLst/>
          </a:prstGeom>
          <a:noFill/>
          <a:ln w="19050">
            <a:solidFill>
              <a:schemeClr val="bg1">
                <a:lumMod val="50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gradFill>
            <a:gsLst>
              <a:gs pos="0">
                <a:schemeClr val="tx2">
                  <a:lumMod val="60000"/>
                  <a:lumOff val="40000"/>
                </a:schemeClr>
              </a:gs>
              <a:gs pos="50000">
                <a:schemeClr val="bg1"/>
              </a:gs>
              <a:gs pos="100000">
                <a:schemeClr val="accent1">
                  <a:tint val="23500"/>
                  <a:satMod val="160000"/>
                </a:schemeClr>
              </a:gs>
            </a:gsLst>
            <a:lin ang="5400000" scaled="0"/>
          </a:gradFill>
          <a:ln w="28575">
            <a:solidFill>
              <a:srgbClr val="000080"/>
            </a:solidFill>
          </a:ln>
        </p:spPr>
        <p:txBody>
          <a:bodyPr/>
          <a:lstStyle/>
          <a:p>
            <a:pPr eaLnBrk="1" hangingPunct="1">
              <a:defRPr/>
            </a:pPr>
            <a:r>
              <a:rPr lang="fr-FR" sz="3600" b="1" dirty="0" smtClean="0">
                <a:effectLst>
                  <a:outerShdw blurRad="38100" dist="38100" dir="2700000" algn="tl">
                    <a:srgbClr val="FFFFFF"/>
                  </a:outerShdw>
                </a:effectLst>
              </a:rPr>
              <a:t>Un module I. M. en CE1</a:t>
            </a:r>
          </a:p>
        </p:txBody>
      </p:sp>
      <p:sp>
        <p:nvSpPr>
          <p:cNvPr id="104481" name="Espace réservé du numéro de diapositive 23"/>
          <p:cNvSpPr>
            <a:spLocks noGrp="1"/>
          </p:cNvSpPr>
          <p:nvPr>
            <p:ph type="sldNum" sz="quarter" idx="12"/>
          </p:nvPr>
        </p:nvSpPr>
        <p:spPr/>
        <p:txBody>
          <a:bodyPr/>
          <a:lstStyle/>
          <a:p>
            <a:pPr>
              <a:defRPr/>
            </a:pPr>
            <a:fld id="{DD995AD3-7BBC-4D71-9F49-E0AAE318E600}" type="slidenum">
              <a:rPr lang="fr-FR"/>
              <a:pPr>
                <a:defRPr/>
              </a:pPr>
              <a:t>32</a:t>
            </a:fld>
            <a:endParaRPr lang="fr-FR"/>
          </a:p>
        </p:txBody>
      </p:sp>
      <p:grpSp>
        <p:nvGrpSpPr>
          <p:cNvPr id="2" name="Group 2"/>
          <p:cNvGrpSpPr>
            <a:grpSpLocks/>
          </p:cNvGrpSpPr>
          <p:nvPr/>
        </p:nvGrpSpPr>
        <p:grpSpPr bwMode="auto">
          <a:xfrm>
            <a:off x="539750" y="1797050"/>
            <a:ext cx="8215313" cy="4440238"/>
            <a:chOff x="469" y="6128"/>
            <a:chExt cx="10575" cy="2566"/>
          </a:xfrm>
        </p:grpSpPr>
        <p:sp>
          <p:nvSpPr>
            <p:cNvPr id="72707" name="Text Box 3"/>
            <p:cNvSpPr txBox="1">
              <a:spLocks noChangeArrowheads="1"/>
            </p:cNvSpPr>
            <p:nvPr/>
          </p:nvSpPr>
          <p:spPr bwMode="auto">
            <a:xfrm>
              <a:off x="553" y="6128"/>
              <a:ext cx="2563" cy="656"/>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latin typeface="Arial Black" pitchFamily="34" charset="0"/>
                </a:rPr>
                <a:t>Témoin du présent</a:t>
              </a:r>
            </a:p>
            <a:p>
              <a:pPr algn="ctr">
                <a:spcAft>
                  <a:spcPts val="0"/>
                </a:spcAft>
                <a:defRPr/>
              </a:pPr>
              <a:r>
                <a:rPr lang="fr-FR" sz="1600" i="1" dirty="0">
                  <a:latin typeface="Calibri" pitchFamily="34" charset="0"/>
                </a:rPr>
                <a:t>Dominante</a:t>
              </a:r>
            </a:p>
            <a:p>
              <a:pPr algn="ctr">
                <a:spcAft>
                  <a:spcPts val="0"/>
                </a:spcAft>
                <a:defRPr/>
              </a:pPr>
              <a:r>
                <a:rPr lang="fr-FR" sz="1600" i="1" dirty="0">
                  <a:latin typeface="Calibri" pitchFamily="34" charset="0"/>
                </a:rPr>
                <a:t> intra personnelle</a:t>
              </a:r>
              <a:endParaRPr lang="fr-FR" sz="1600" dirty="0"/>
            </a:p>
          </p:txBody>
        </p:sp>
        <p:sp>
          <p:nvSpPr>
            <p:cNvPr id="72708" name="Text Box 4"/>
            <p:cNvSpPr txBox="1">
              <a:spLocks noChangeArrowheads="1"/>
            </p:cNvSpPr>
            <p:nvPr/>
          </p:nvSpPr>
          <p:spPr bwMode="auto">
            <a:xfrm>
              <a:off x="7885" y="6239"/>
              <a:ext cx="3159" cy="581"/>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latin typeface="Arial Black" pitchFamily="34" charset="0"/>
                </a:rPr>
                <a:t>Arrêt sur image</a:t>
              </a:r>
            </a:p>
            <a:p>
              <a:pPr algn="ctr">
                <a:spcAft>
                  <a:spcPts val="1000"/>
                </a:spcAft>
                <a:defRPr/>
              </a:pPr>
              <a:r>
                <a:rPr lang="fr-FR" sz="1600" i="1" dirty="0">
                  <a:latin typeface="Calibri" pitchFamily="34" charset="0"/>
                </a:rPr>
                <a:t>Dominante kinesthésique-corporelle</a:t>
              </a:r>
              <a:endParaRPr lang="fr-FR" sz="1600" dirty="0"/>
            </a:p>
          </p:txBody>
        </p:sp>
        <p:sp>
          <p:nvSpPr>
            <p:cNvPr id="72709" name="Text Box 5"/>
            <p:cNvSpPr txBox="1">
              <a:spLocks noChangeArrowheads="1"/>
            </p:cNvSpPr>
            <p:nvPr/>
          </p:nvSpPr>
          <p:spPr bwMode="auto">
            <a:xfrm>
              <a:off x="553" y="7012"/>
              <a:ext cx="2479" cy="805"/>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latin typeface="Arial Black" pitchFamily="34" charset="0"/>
                </a:rPr>
                <a:t>Du sens à la construction verbale</a:t>
              </a:r>
            </a:p>
            <a:p>
              <a:pPr algn="ctr">
                <a:spcAft>
                  <a:spcPts val="0"/>
                </a:spcAft>
                <a:defRPr/>
              </a:pPr>
              <a:r>
                <a:rPr lang="fr-FR" sz="1600" i="1" dirty="0">
                  <a:latin typeface="Calibri" pitchFamily="34" charset="0"/>
                </a:rPr>
                <a:t>Dominante</a:t>
              </a:r>
            </a:p>
            <a:p>
              <a:pPr algn="ctr">
                <a:spcAft>
                  <a:spcPts val="0"/>
                </a:spcAft>
                <a:defRPr/>
              </a:pPr>
              <a:r>
                <a:rPr lang="fr-FR" sz="1600" i="1" dirty="0">
                  <a:latin typeface="Calibri" pitchFamily="34" charset="0"/>
                </a:rPr>
                <a:t>verbale-linguistique</a:t>
              </a:r>
              <a:endParaRPr lang="fr-FR" sz="1600" dirty="0"/>
            </a:p>
          </p:txBody>
        </p:sp>
        <p:sp>
          <p:nvSpPr>
            <p:cNvPr id="72710" name="Text Box 6"/>
            <p:cNvSpPr txBox="1">
              <a:spLocks noChangeArrowheads="1"/>
            </p:cNvSpPr>
            <p:nvPr/>
          </p:nvSpPr>
          <p:spPr bwMode="auto">
            <a:xfrm>
              <a:off x="469" y="7902"/>
              <a:ext cx="2585" cy="792"/>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latin typeface="Arial Black" pitchFamily="34" charset="0"/>
                </a:rPr>
                <a:t>Enquête à l’école</a:t>
              </a:r>
            </a:p>
            <a:p>
              <a:pPr algn="ctr">
                <a:spcAft>
                  <a:spcPts val="0"/>
                </a:spcAft>
                <a:defRPr/>
              </a:pPr>
              <a:r>
                <a:rPr lang="fr-FR" sz="1600" i="1" dirty="0">
                  <a:latin typeface="Calibri" pitchFamily="34" charset="0"/>
                </a:rPr>
                <a:t>Dominante </a:t>
              </a:r>
            </a:p>
            <a:p>
              <a:pPr algn="ctr">
                <a:spcAft>
                  <a:spcPts val="0"/>
                </a:spcAft>
                <a:defRPr/>
              </a:pPr>
              <a:r>
                <a:rPr lang="fr-FR" sz="1600" i="1" dirty="0">
                  <a:latin typeface="Calibri" pitchFamily="34" charset="0"/>
                </a:rPr>
                <a:t>logique-mathématique</a:t>
              </a:r>
              <a:endParaRPr lang="fr-FR" sz="1600" dirty="0"/>
            </a:p>
          </p:txBody>
        </p:sp>
        <p:sp>
          <p:nvSpPr>
            <p:cNvPr id="72711" name="Text Box 7"/>
            <p:cNvSpPr txBox="1">
              <a:spLocks noChangeArrowheads="1"/>
            </p:cNvSpPr>
            <p:nvPr/>
          </p:nvSpPr>
          <p:spPr bwMode="auto">
            <a:xfrm>
              <a:off x="3373" y="7784"/>
              <a:ext cx="2256" cy="888"/>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latin typeface="Arial Black" pitchFamily="34" charset="0"/>
                </a:rPr>
                <a:t>Musique, Maestro ! </a:t>
              </a:r>
            </a:p>
            <a:p>
              <a:pPr algn="ctr">
                <a:spcAft>
                  <a:spcPts val="1000"/>
                </a:spcAft>
                <a:defRPr/>
              </a:pPr>
              <a:r>
                <a:rPr lang="fr-FR" sz="1600" i="1" dirty="0">
                  <a:latin typeface="Calibri" pitchFamily="34" charset="0"/>
                </a:rPr>
                <a:t>Dominante musicale-rythmique</a:t>
              </a:r>
              <a:endParaRPr lang="fr-FR" sz="1600" dirty="0"/>
            </a:p>
          </p:txBody>
        </p:sp>
        <p:sp>
          <p:nvSpPr>
            <p:cNvPr id="72712" name="Text Box 8"/>
            <p:cNvSpPr txBox="1">
              <a:spLocks noChangeArrowheads="1"/>
            </p:cNvSpPr>
            <p:nvPr/>
          </p:nvSpPr>
          <p:spPr bwMode="auto">
            <a:xfrm>
              <a:off x="7856" y="7052"/>
              <a:ext cx="3092" cy="602"/>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latin typeface="Arial Black" pitchFamily="34" charset="0"/>
                </a:rPr>
                <a:t>Jouons ensemble</a:t>
              </a:r>
            </a:p>
            <a:p>
              <a:pPr algn="ctr">
                <a:spcAft>
                  <a:spcPts val="1000"/>
                </a:spcAft>
                <a:defRPr/>
              </a:pPr>
              <a:r>
                <a:rPr lang="fr-FR" sz="1600" i="1" dirty="0">
                  <a:latin typeface="Calibri" pitchFamily="34" charset="0"/>
                </a:rPr>
                <a:t>Dominante interpersonnelle</a:t>
              </a:r>
            </a:p>
            <a:p>
              <a:pPr>
                <a:defRPr/>
              </a:pPr>
              <a:endParaRPr lang="fr-FR" dirty="0"/>
            </a:p>
          </p:txBody>
        </p:sp>
        <p:sp>
          <p:nvSpPr>
            <p:cNvPr id="72713" name="Text Box 9"/>
            <p:cNvSpPr txBox="1">
              <a:spLocks noChangeArrowheads="1"/>
            </p:cNvSpPr>
            <p:nvPr/>
          </p:nvSpPr>
          <p:spPr bwMode="auto">
            <a:xfrm>
              <a:off x="7856" y="8060"/>
              <a:ext cx="3180" cy="468"/>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latin typeface="Arial Black" pitchFamily="34" charset="0"/>
                </a:rPr>
                <a:t>Repérer-trier-ajuster</a:t>
              </a:r>
            </a:p>
            <a:p>
              <a:pPr algn="ctr">
                <a:spcAft>
                  <a:spcPts val="1000"/>
                </a:spcAft>
                <a:defRPr/>
              </a:pPr>
              <a:r>
                <a:rPr lang="fr-FR" i="1" dirty="0">
                  <a:latin typeface="Calibri" pitchFamily="34" charset="0"/>
                </a:rPr>
                <a:t>Dominante naturaliste</a:t>
              </a:r>
              <a:endParaRPr lang="fr-FR" dirty="0"/>
            </a:p>
          </p:txBody>
        </p:sp>
        <p:sp>
          <p:nvSpPr>
            <p:cNvPr id="72714" name="Text Box 10"/>
            <p:cNvSpPr txBox="1">
              <a:spLocks noChangeArrowheads="1"/>
            </p:cNvSpPr>
            <p:nvPr/>
          </p:nvSpPr>
          <p:spPr bwMode="auto">
            <a:xfrm>
              <a:off x="5856" y="7820"/>
              <a:ext cx="1717" cy="852"/>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a:lstStyle/>
            <a:p>
              <a:pPr algn="ctr">
                <a:spcAft>
                  <a:spcPts val="1000"/>
                </a:spcAft>
                <a:defRPr/>
              </a:pPr>
              <a:r>
                <a:rPr lang="fr-FR" sz="1600" b="1" dirty="0">
                  <a:solidFill>
                    <a:srgbClr val="000000"/>
                  </a:solidFill>
                  <a:latin typeface="Arial Black" pitchFamily="34" charset="0"/>
                </a:rPr>
                <a:t>Qui fait quoi ?</a:t>
              </a:r>
            </a:p>
            <a:p>
              <a:pPr algn="ctr">
                <a:spcAft>
                  <a:spcPts val="0"/>
                </a:spcAft>
                <a:defRPr/>
              </a:pPr>
              <a:r>
                <a:rPr lang="fr-FR" sz="1600" i="1" dirty="0">
                  <a:solidFill>
                    <a:srgbClr val="000000"/>
                  </a:solidFill>
                  <a:latin typeface="Calibri" pitchFamily="34" charset="0"/>
                </a:rPr>
                <a:t>Dominante</a:t>
              </a:r>
            </a:p>
            <a:p>
              <a:pPr algn="ctr">
                <a:spcAft>
                  <a:spcPts val="0"/>
                </a:spcAft>
                <a:defRPr/>
              </a:pPr>
              <a:r>
                <a:rPr lang="fr-FR" sz="1600" i="1" dirty="0">
                  <a:solidFill>
                    <a:srgbClr val="000000"/>
                  </a:solidFill>
                  <a:latin typeface="Calibri" pitchFamily="34" charset="0"/>
                </a:rPr>
                <a:t>visuelle-spatiale</a:t>
              </a:r>
              <a:endParaRPr lang="fr-FR" sz="1600" dirty="0"/>
            </a:p>
          </p:txBody>
        </p:sp>
        <p:sp>
          <p:nvSpPr>
            <p:cNvPr id="72715" name="Text Box 11"/>
            <p:cNvSpPr txBox="1">
              <a:spLocks noChangeArrowheads="1"/>
            </p:cNvSpPr>
            <p:nvPr/>
          </p:nvSpPr>
          <p:spPr bwMode="auto">
            <a:xfrm>
              <a:off x="3900" y="6406"/>
              <a:ext cx="3202" cy="781"/>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107763" dir="2700000" algn="ctr" rotWithShape="0">
                <a:srgbClr val="7F7F7F">
                  <a:alpha val="50000"/>
                </a:srgbClr>
              </a:outerShdw>
            </a:effectLst>
          </p:spPr>
          <p:txBody>
            <a:bodyPr/>
            <a:lstStyle/>
            <a:p>
              <a:pPr algn="ctr">
                <a:spcAft>
                  <a:spcPts val="1000"/>
                </a:spcAft>
                <a:defRPr/>
              </a:pPr>
              <a:endParaRPr lang="fr-FR" sz="600" b="1" dirty="0">
                <a:latin typeface="Times New Roman" pitchFamily="18" charset="0"/>
              </a:endParaRPr>
            </a:p>
            <a:p>
              <a:pPr algn="ctr">
                <a:spcAft>
                  <a:spcPts val="1000"/>
                </a:spcAft>
                <a:defRPr/>
              </a:pPr>
              <a:endParaRPr lang="fr-FR" sz="900" b="1" dirty="0">
                <a:latin typeface="Times New Roman" pitchFamily="18" charset="0"/>
              </a:endParaRPr>
            </a:p>
            <a:p>
              <a:pPr algn="ctr">
                <a:spcAft>
                  <a:spcPts val="1000"/>
                </a:spcAft>
                <a:defRPr/>
              </a:pPr>
              <a:r>
                <a:rPr lang="fr-FR" sz="2400" b="1" dirty="0">
                  <a:latin typeface="Calibri" pitchFamily="34" charset="0"/>
                </a:rPr>
                <a:t>Le groupe verbal</a:t>
              </a:r>
              <a:endParaRPr lang="fr-FR" sz="2400" dirty="0"/>
            </a:p>
          </p:txBody>
        </p:sp>
        <p:cxnSp>
          <p:nvCxnSpPr>
            <p:cNvPr id="34830" name="AutoShape 12"/>
            <p:cNvCxnSpPr>
              <a:cxnSpLocks noChangeShapeType="1"/>
            </p:cNvCxnSpPr>
            <p:nvPr/>
          </p:nvCxnSpPr>
          <p:spPr bwMode="auto">
            <a:xfrm>
              <a:off x="7143" y="6530"/>
              <a:ext cx="732" cy="0"/>
            </a:xfrm>
            <a:prstGeom prst="straightConnector1">
              <a:avLst/>
            </a:prstGeom>
            <a:noFill/>
            <a:ln w="9525">
              <a:solidFill>
                <a:srgbClr val="000000"/>
              </a:solidFill>
              <a:round/>
              <a:headEnd/>
              <a:tailEnd type="triangle" w="med" len="med"/>
            </a:ln>
          </p:spPr>
        </p:cxnSp>
        <p:cxnSp>
          <p:nvCxnSpPr>
            <p:cNvPr id="34831" name="AutoShape 13"/>
            <p:cNvCxnSpPr>
              <a:cxnSpLocks noChangeShapeType="1"/>
            </p:cNvCxnSpPr>
            <p:nvPr/>
          </p:nvCxnSpPr>
          <p:spPr bwMode="auto">
            <a:xfrm>
              <a:off x="7044" y="7208"/>
              <a:ext cx="812" cy="0"/>
            </a:xfrm>
            <a:prstGeom prst="straightConnector1">
              <a:avLst/>
            </a:prstGeom>
            <a:noFill/>
            <a:ln w="9525">
              <a:solidFill>
                <a:srgbClr val="000000"/>
              </a:solidFill>
              <a:round/>
              <a:headEnd/>
              <a:tailEnd type="triangle" w="med" len="med"/>
            </a:ln>
          </p:spPr>
        </p:cxnSp>
        <p:cxnSp>
          <p:nvCxnSpPr>
            <p:cNvPr id="34832" name="AutoShape 14"/>
            <p:cNvCxnSpPr>
              <a:cxnSpLocks noChangeShapeType="1"/>
            </p:cNvCxnSpPr>
            <p:nvPr/>
          </p:nvCxnSpPr>
          <p:spPr bwMode="auto">
            <a:xfrm>
              <a:off x="6587" y="7238"/>
              <a:ext cx="13" cy="546"/>
            </a:xfrm>
            <a:prstGeom prst="straightConnector1">
              <a:avLst/>
            </a:prstGeom>
            <a:noFill/>
            <a:ln w="9525">
              <a:solidFill>
                <a:srgbClr val="000000"/>
              </a:solidFill>
              <a:round/>
              <a:headEnd/>
              <a:tailEnd type="triangle" w="med" len="med"/>
            </a:ln>
          </p:spPr>
        </p:cxnSp>
        <p:cxnSp>
          <p:nvCxnSpPr>
            <p:cNvPr id="34833" name="AutoShape 15"/>
            <p:cNvCxnSpPr>
              <a:cxnSpLocks noChangeShapeType="1"/>
            </p:cNvCxnSpPr>
            <p:nvPr/>
          </p:nvCxnSpPr>
          <p:spPr bwMode="auto">
            <a:xfrm flipH="1">
              <a:off x="4428" y="7238"/>
              <a:ext cx="27" cy="546"/>
            </a:xfrm>
            <a:prstGeom prst="straightConnector1">
              <a:avLst/>
            </a:prstGeom>
            <a:noFill/>
            <a:ln w="9525">
              <a:solidFill>
                <a:srgbClr val="000000"/>
              </a:solidFill>
              <a:round/>
              <a:headEnd/>
              <a:tailEnd type="triangle" w="med" len="med"/>
            </a:ln>
          </p:spPr>
        </p:cxnSp>
        <p:cxnSp>
          <p:nvCxnSpPr>
            <p:cNvPr id="34834" name="AutoShape 16"/>
            <p:cNvCxnSpPr>
              <a:cxnSpLocks noChangeShapeType="1"/>
            </p:cNvCxnSpPr>
            <p:nvPr/>
          </p:nvCxnSpPr>
          <p:spPr bwMode="auto">
            <a:xfrm flipH="1">
              <a:off x="2972" y="7113"/>
              <a:ext cx="834" cy="0"/>
            </a:xfrm>
            <a:prstGeom prst="straightConnector1">
              <a:avLst/>
            </a:prstGeom>
            <a:noFill/>
            <a:ln w="9525">
              <a:solidFill>
                <a:srgbClr val="000000"/>
              </a:solidFill>
              <a:round/>
              <a:headEnd/>
              <a:tailEnd type="triangle" w="med" len="med"/>
            </a:ln>
          </p:spPr>
        </p:cxnSp>
        <p:cxnSp>
          <p:nvCxnSpPr>
            <p:cNvPr id="34835" name="AutoShape 17"/>
            <p:cNvCxnSpPr>
              <a:cxnSpLocks noChangeShapeType="1"/>
            </p:cNvCxnSpPr>
            <p:nvPr/>
          </p:nvCxnSpPr>
          <p:spPr bwMode="auto">
            <a:xfrm flipH="1">
              <a:off x="3116" y="6476"/>
              <a:ext cx="724" cy="0"/>
            </a:xfrm>
            <a:prstGeom prst="straightConnector1">
              <a:avLst/>
            </a:prstGeom>
            <a:noFill/>
            <a:ln w="9525">
              <a:solidFill>
                <a:srgbClr val="000000"/>
              </a:solidFill>
              <a:round/>
              <a:headEnd/>
              <a:tailEnd type="triangle" w="med" len="med"/>
            </a:ln>
          </p:spPr>
        </p:cxnSp>
        <p:cxnSp>
          <p:nvCxnSpPr>
            <p:cNvPr id="34836" name="AutoShape 18"/>
            <p:cNvCxnSpPr>
              <a:cxnSpLocks noChangeShapeType="1"/>
            </p:cNvCxnSpPr>
            <p:nvPr/>
          </p:nvCxnSpPr>
          <p:spPr bwMode="auto">
            <a:xfrm flipH="1">
              <a:off x="3040" y="7238"/>
              <a:ext cx="1137" cy="650"/>
            </a:xfrm>
            <a:prstGeom prst="straightConnector1">
              <a:avLst/>
            </a:prstGeom>
            <a:noFill/>
            <a:ln w="9525">
              <a:solidFill>
                <a:srgbClr val="000000"/>
              </a:solidFill>
              <a:round/>
              <a:headEnd/>
              <a:tailEnd type="triangle" w="med" len="med"/>
            </a:ln>
          </p:spPr>
        </p:cxnSp>
        <p:cxnSp>
          <p:nvCxnSpPr>
            <p:cNvPr id="34837" name="AutoShape 19"/>
            <p:cNvCxnSpPr>
              <a:cxnSpLocks noChangeShapeType="1"/>
            </p:cNvCxnSpPr>
            <p:nvPr/>
          </p:nvCxnSpPr>
          <p:spPr bwMode="auto">
            <a:xfrm>
              <a:off x="6958" y="7196"/>
              <a:ext cx="997" cy="874"/>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50825" y="260350"/>
            <a:ext cx="3600450" cy="576263"/>
          </a:xfrm>
          <a:gradFill>
            <a:gsLst>
              <a:gs pos="0">
                <a:srgbClr val="FFFF00"/>
              </a:gs>
              <a:gs pos="50000">
                <a:schemeClr val="bg1"/>
              </a:gs>
              <a:gs pos="100000">
                <a:schemeClr val="accent1">
                  <a:tint val="23500"/>
                  <a:satMod val="160000"/>
                </a:schemeClr>
              </a:gs>
            </a:gsLst>
            <a:lin ang="5400000" scaled="0"/>
          </a:gradFill>
        </p:spPr>
        <p:txBody>
          <a:bodyPr/>
          <a:lstStyle/>
          <a:p>
            <a:pPr fontAlgn="auto">
              <a:spcBef>
                <a:spcPts val="0"/>
              </a:spcBef>
              <a:spcAft>
                <a:spcPts val="0"/>
              </a:spcAft>
              <a:defRPr/>
            </a:pPr>
            <a:r>
              <a:rPr lang="fr-FR" sz="2800" b="1" dirty="0" smtClean="0">
                <a:latin typeface="Arial" charset="0"/>
                <a:cs typeface="Arial" charset="0"/>
              </a:rPr>
              <a:t/>
            </a:r>
            <a:br>
              <a:rPr lang="fr-FR" sz="2800" b="1" dirty="0" smtClean="0">
                <a:latin typeface="Arial" charset="0"/>
                <a:cs typeface="Arial" charset="0"/>
              </a:rPr>
            </a:br>
            <a:r>
              <a:rPr lang="fr-FR" sz="2800" b="1" dirty="0" smtClean="0">
                <a:latin typeface="Arial" charset="0"/>
                <a:cs typeface="Arial" charset="0"/>
              </a:rPr>
              <a:t/>
            </a:r>
            <a:br>
              <a:rPr lang="fr-FR" sz="2800" b="1" dirty="0" smtClean="0">
                <a:latin typeface="Arial" charset="0"/>
                <a:cs typeface="Arial" charset="0"/>
              </a:rPr>
            </a:br>
            <a:r>
              <a:rPr lang="fr-FR" sz="2800" b="1" dirty="0" smtClean="0">
                <a:latin typeface="Arial" charset="0"/>
                <a:cs typeface="Arial" charset="0"/>
              </a:rPr>
              <a:t/>
            </a:r>
            <a:br>
              <a:rPr lang="fr-FR" sz="2800" b="1" dirty="0" smtClean="0">
                <a:latin typeface="Arial" charset="0"/>
                <a:cs typeface="Arial" charset="0"/>
              </a:rPr>
            </a:br>
            <a:r>
              <a:rPr lang="fr-FR" sz="2800" b="1" dirty="0" smtClean="0">
                <a:latin typeface="Arial" charset="0"/>
                <a:cs typeface="Arial" charset="0"/>
              </a:rPr>
              <a:t>Le groupe verbal</a:t>
            </a:r>
            <a:br>
              <a:rPr lang="fr-FR" sz="2800" b="1" dirty="0" smtClean="0">
                <a:latin typeface="Arial" charset="0"/>
                <a:cs typeface="Arial" charset="0"/>
              </a:rPr>
            </a:br>
            <a:r>
              <a:rPr lang="fr-FR" b="1" dirty="0" smtClean="0">
                <a:latin typeface="Arial" charset="0"/>
                <a:cs typeface="Arial" charset="0"/>
              </a:rPr>
              <a:t/>
            </a:r>
            <a:br>
              <a:rPr lang="fr-FR" b="1" dirty="0" smtClean="0">
                <a:latin typeface="Arial" charset="0"/>
                <a:cs typeface="Arial" charset="0"/>
              </a:rPr>
            </a:br>
            <a:endParaRPr lang="fr-FR" dirty="0"/>
          </a:p>
        </p:txBody>
      </p:sp>
      <p:grpSp>
        <p:nvGrpSpPr>
          <p:cNvPr id="2" name="Groupe 14"/>
          <p:cNvGrpSpPr>
            <a:grpSpLocks/>
          </p:cNvGrpSpPr>
          <p:nvPr/>
        </p:nvGrpSpPr>
        <p:grpSpPr bwMode="auto">
          <a:xfrm>
            <a:off x="250825" y="5084763"/>
            <a:ext cx="4432300" cy="1584325"/>
            <a:chOff x="4271670" y="1340768"/>
            <a:chExt cx="4432314" cy="1584176"/>
          </a:xfrm>
        </p:grpSpPr>
        <p:pic>
          <p:nvPicPr>
            <p:cNvPr id="7" name="Picture 12" descr="E:\IMRETZC2\Françaiscycle2\grpe verbalC2\Gpeverbal fin\photosG.Verbalillustration\gpeverbalCE1I.M illustration (6).JPG"/>
            <p:cNvPicPr>
              <a:picLocks noChangeAspect="1" noChangeArrowheads="1"/>
            </p:cNvPicPr>
            <p:nvPr/>
          </p:nvPicPr>
          <p:blipFill>
            <a:blip r:embed="rId3" cstate="print"/>
            <a:srcRect/>
            <a:stretch>
              <a:fillRect/>
            </a:stretch>
          </p:blipFill>
          <p:spPr bwMode="auto">
            <a:xfrm>
              <a:off x="6587840" y="1340768"/>
              <a:ext cx="2116144" cy="1584176"/>
            </a:xfrm>
            <a:prstGeom prst="rect">
              <a:avLst/>
            </a:prstGeom>
            <a:noFill/>
            <a:ln w="25400">
              <a:solidFill>
                <a:schemeClr val="accent6">
                  <a:lumMod val="75000"/>
                </a:schemeClr>
              </a:solidFill>
            </a:ln>
          </p:spPr>
        </p:pic>
        <p:pic>
          <p:nvPicPr>
            <p:cNvPr id="8" name="Picture 13" descr="E:\IMRETZC2\Françaiscycle2\grpe verbalC2\Gpeverbal fin\phtoscannéesBrueghel\Brueghelphtosscannées (13).jpg"/>
            <p:cNvPicPr>
              <a:picLocks noChangeAspect="1" noChangeArrowheads="1"/>
            </p:cNvPicPr>
            <p:nvPr/>
          </p:nvPicPr>
          <p:blipFill>
            <a:blip r:embed="rId4" cstate="print"/>
            <a:srcRect/>
            <a:stretch>
              <a:fillRect/>
            </a:stretch>
          </p:blipFill>
          <p:spPr bwMode="auto">
            <a:xfrm>
              <a:off x="4271670" y="1340768"/>
              <a:ext cx="2312995" cy="1584176"/>
            </a:xfrm>
            <a:prstGeom prst="rect">
              <a:avLst/>
            </a:prstGeom>
            <a:noFill/>
            <a:ln w="25400">
              <a:solidFill>
                <a:schemeClr val="accent6">
                  <a:lumMod val="75000"/>
                </a:schemeClr>
              </a:solidFill>
            </a:ln>
          </p:spPr>
        </p:pic>
      </p:grpSp>
      <p:pic>
        <p:nvPicPr>
          <p:cNvPr id="21520" name="Image 1" descr="http://www.artchive.com/artchive/b/bruegel/bruegel_games.jpg"/>
          <p:cNvPicPr>
            <a:picLocks noChangeAspect="1" noChangeArrowheads="1"/>
          </p:cNvPicPr>
          <p:nvPr/>
        </p:nvPicPr>
        <p:blipFill>
          <a:blip r:embed="rId5" cstate="print"/>
          <a:srcRect/>
          <a:stretch>
            <a:fillRect/>
          </a:stretch>
        </p:blipFill>
        <p:spPr bwMode="auto">
          <a:xfrm>
            <a:off x="4067175" y="188913"/>
            <a:ext cx="4900613" cy="3505200"/>
          </a:xfrm>
          <a:prstGeom prst="rect">
            <a:avLst/>
          </a:prstGeom>
          <a:noFill/>
          <a:ln w="25400">
            <a:solidFill>
              <a:schemeClr val="accent6">
                <a:lumMod val="50000"/>
              </a:schemeClr>
            </a:solidFill>
            <a:miter lim="800000"/>
            <a:headEnd/>
            <a:tailEnd/>
          </a:ln>
        </p:spPr>
      </p:pic>
      <p:grpSp>
        <p:nvGrpSpPr>
          <p:cNvPr id="3" name="Groupe 24"/>
          <p:cNvGrpSpPr>
            <a:grpSpLocks/>
          </p:cNvGrpSpPr>
          <p:nvPr/>
        </p:nvGrpSpPr>
        <p:grpSpPr bwMode="auto">
          <a:xfrm>
            <a:off x="7019925" y="4149725"/>
            <a:ext cx="1763713" cy="2460625"/>
            <a:chOff x="6876256" y="1394774"/>
            <a:chExt cx="1763266" cy="2460866"/>
          </a:xfrm>
        </p:grpSpPr>
        <p:pic>
          <p:nvPicPr>
            <p:cNvPr id="35854" name="Picture 17" descr="E:\IMRETZC2\Françaiscycle2\grpe verbalC2\Gpeverbal fin\photosBrueghelkinesthésique\Brueghelphotoskinesth (10).JPG"/>
            <p:cNvPicPr>
              <a:picLocks noChangeAspect="1" noChangeArrowheads="1"/>
            </p:cNvPicPr>
            <p:nvPr/>
          </p:nvPicPr>
          <p:blipFill>
            <a:blip r:embed="rId6" cstate="print"/>
            <a:srcRect/>
            <a:stretch>
              <a:fillRect/>
            </a:stretch>
          </p:blipFill>
          <p:spPr bwMode="auto">
            <a:xfrm>
              <a:off x="6876256" y="1394774"/>
              <a:ext cx="1721767" cy="1291326"/>
            </a:xfrm>
            <a:prstGeom prst="rect">
              <a:avLst/>
            </a:prstGeom>
            <a:noFill/>
            <a:ln w="25400">
              <a:solidFill>
                <a:srgbClr val="002060"/>
              </a:solidFill>
              <a:miter lim="800000"/>
              <a:headEnd/>
              <a:tailEnd/>
            </a:ln>
          </p:spPr>
        </p:pic>
        <p:pic>
          <p:nvPicPr>
            <p:cNvPr id="35855" name="Picture 19" descr="E:\IMRETZC2\Françaiscycle2\grpe verbalC2\Gpeverbal fin\phtoscannéesBrueghel\Brueghelphtosscannées (6).jpg"/>
            <p:cNvPicPr>
              <a:picLocks noChangeAspect="1" noChangeArrowheads="1"/>
            </p:cNvPicPr>
            <p:nvPr/>
          </p:nvPicPr>
          <p:blipFill>
            <a:blip r:embed="rId7" cstate="print"/>
            <a:srcRect/>
            <a:stretch>
              <a:fillRect/>
            </a:stretch>
          </p:blipFill>
          <p:spPr bwMode="auto">
            <a:xfrm>
              <a:off x="6876256" y="2636912"/>
              <a:ext cx="1763266" cy="1218728"/>
            </a:xfrm>
            <a:prstGeom prst="rect">
              <a:avLst/>
            </a:prstGeom>
            <a:noFill/>
            <a:ln w="25400">
              <a:solidFill>
                <a:srgbClr val="002060"/>
              </a:solidFill>
              <a:miter lim="800000"/>
              <a:headEnd/>
              <a:tailEnd/>
            </a:ln>
          </p:spPr>
        </p:pic>
      </p:grpSp>
      <p:grpSp>
        <p:nvGrpSpPr>
          <p:cNvPr id="5" name="Groupe 23"/>
          <p:cNvGrpSpPr>
            <a:grpSpLocks/>
          </p:cNvGrpSpPr>
          <p:nvPr/>
        </p:nvGrpSpPr>
        <p:grpSpPr bwMode="auto">
          <a:xfrm>
            <a:off x="5651500" y="4076700"/>
            <a:ext cx="1025525" cy="2592388"/>
            <a:chOff x="5419377" y="1412776"/>
            <a:chExt cx="1024832" cy="2592289"/>
          </a:xfrm>
        </p:grpSpPr>
        <p:pic>
          <p:nvPicPr>
            <p:cNvPr id="35852" name="Picture 18" descr="E:\IMRETZC2\Françaiscycle2\grpe verbalC2\Gpeverbal fin\phtoscannéesBrueghel\Brueghelphtosscannées (5).jpg"/>
            <p:cNvPicPr>
              <a:picLocks noChangeAspect="1" noChangeArrowheads="1"/>
            </p:cNvPicPr>
            <p:nvPr/>
          </p:nvPicPr>
          <p:blipFill>
            <a:blip r:embed="rId8" cstate="print"/>
            <a:srcRect/>
            <a:stretch>
              <a:fillRect/>
            </a:stretch>
          </p:blipFill>
          <p:spPr bwMode="auto">
            <a:xfrm>
              <a:off x="5436096" y="1412776"/>
              <a:ext cx="991014" cy="1244154"/>
            </a:xfrm>
            <a:prstGeom prst="rect">
              <a:avLst/>
            </a:prstGeom>
            <a:noFill/>
            <a:ln w="25400">
              <a:solidFill>
                <a:srgbClr val="002060"/>
              </a:solidFill>
              <a:miter lim="800000"/>
              <a:headEnd/>
              <a:tailEnd/>
            </a:ln>
          </p:spPr>
        </p:pic>
        <p:pic>
          <p:nvPicPr>
            <p:cNvPr id="35853" name="Picture 20" descr="E:\IMRETZC2\Françaiscycle2\grpe verbalC2\Gpeverbal fin\photosBrueghelkinesthésique\Brueghelphotoskinesth (11).JPG"/>
            <p:cNvPicPr>
              <a:picLocks noChangeAspect="1" noChangeArrowheads="1"/>
            </p:cNvPicPr>
            <p:nvPr/>
          </p:nvPicPr>
          <p:blipFill>
            <a:blip r:embed="rId9" cstate="print"/>
            <a:srcRect/>
            <a:stretch>
              <a:fillRect/>
            </a:stretch>
          </p:blipFill>
          <p:spPr bwMode="auto">
            <a:xfrm>
              <a:off x="5419377" y="2636913"/>
              <a:ext cx="1024832" cy="1368152"/>
            </a:xfrm>
            <a:prstGeom prst="rect">
              <a:avLst/>
            </a:prstGeom>
            <a:noFill/>
            <a:ln w="25400">
              <a:solidFill>
                <a:srgbClr val="002060"/>
              </a:solidFill>
              <a:miter lim="800000"/>
              <a:headEnd/>
              <a:tailEnd/>
            </a:ln>
          </p:spPr>
        </p:pic>
      </p:grpSp>
      <p:grpSp>
        <p:nvGrpSpPr>
          <p:cNvPr id="6" name="Groupe 27"/>
          <p:cNvGrpSpPr>
            <a:grpSpLocks/>
          </p:cNvGrpSpPr>
          <p:nvPr/>
        </p:nvGrpSpPr>
        <p:grpSpPr bwMode="auto">
          <a:xfrm>
            <a:off x="395288" y="3429000"/>
            <a:ext cx="2592387" cy="1584325"/>
            <a:chOff x="179512" y="5013175"/>
            <a:chExt cx="2538282" cy="1411937"/>
          </a:xfrm>
        </p:grpSpPr>
        <p:pic>
          <p:nvPicPr>
            <p:cNvPr id="21525" name="Picture 21" descr="E:\IMRETZC2\Françaiscycle2\grpe verbalC2\Gpeverbal fin\phtoscannéesBrueghel\Brueghelphtosscannées (21).jpg"/>
            <p:cNvPicPr>
              <a:picLocks noChangeAspect="1" noChangeArrowheads="1"/>
            </p:cNvPicPr>
            <p:nvPr/>
          </p:nvPicPr>
          <p:blipFill>
            <a:blip r:embed="rId10" cstate="print"/>
            <a:srcRect/>
            <a:stretch>
              <a:fillRect/>
            </a:stretch>
          </p:blipFill>
          <p:spPr bwMode="auto">
            <a:xfrm>
              <a:off x="179512" y="5013175"/>
              <a:ext cx="1512399" cy="1411937"/>
            </a:xfrm>
            <a:prstGeom prst="rect">
              <a:avLst/>
            </a:prstGeom>
            <a:noFill/>
            <a:ln w="25400">
              <a:solidFill>
                <a:schemeClr val="accent6">
                  <a:lumMod val="50000"/>
                </a:schemeClr>
              </a:solidFill>
            </a:ln>
          </p:spPr>
        </p:pic>
        <p:pic>
          <p:nvPicPr>
            <p:cNvPr id="21526" name="Picture 22" descr="E:\IMRETZC2\Françaiscycle2\grpe verbalC2\Gpeverbal fin\photosBrueghelkinesthésique\Brueghelphotoskinesth (33).JPG"/>
            <p:cNvPicPr>
              <a:picLocks noChangeAspect="1" noChangeArrowheads="1"/>
            </p:cNvPicPr>
            <p:nvPr/>
          </p:nvPicPr>
          <p:blipFill>
            <a:blip r:embed="rId11" cstate="print"/>
            <a:srcRect/>
            <a:stretch>
              <a:fillRect/>
            </a:stretch>
          </p:blipFill>
          <p:spPr bwMode="auto">
            <a:xfrm>
              <a:off x="1691911" y="5013175"/>
              <a:ext cx="1025883" cy="1368080"/>
            </a:xfrm>
            <a:prstGeom prst="rect">
              <a:avLst/>
            </a:prstGeom>
            <a:noFill/>
            <a:ln w="25400">
              <a:solidFill>
                <a:schemeClr val="accent6">
                  <a:lumMod val="50000"/>
                </a:schemeClr>
              </a:solidFill>
            </a:ln>
          </p:spPr>
        </p:pic>
      </p:grpSp>
      <p:pic>
        <p:nvPicPr>
          <p:cNvPr id="21527" name="Picture 23" descr="E:\IMRETZC2\Françaiscycle2\grpe verbalC2\Gpeverbal fin\photosG.Verbalillustration\gpeverbalCE1I.M illustration (20).JPG"/>
          <p:cNvPicPr>
            <a:picLocks noChangeAspect="1" noChangeArrowheads="1"/>
          </p:cNvPicPr>
          <p:nvPr/>
        </p:nvPicPr>
        <p:blipFill>
          <a:blip r:embed="rId12" cstate="print"/>
          <a:srcRect/>
          <a:stretch>
            <a:fillRect/>
          </a:stretch>
        </p:blipFill>
        <p:spPr bwMode="auto">
          <a:xfrm>
            <a:off x="684213" y="1052513"/>
            <a:ext cx="2633662" cy="1974850"/>
          </a:xfrm>
          <a:prstGeom prst="rect">
            <a:avLst/>
          </a:prstGeom>
          <a:noFill/>
          <a:ln w="25400">
            <a:solidFill>
              <a:schemeClr val="tx1">
                <a:lumMod val="50000"/>
                <a:lumOff val="50000"/>
              </a:schemeClr>
            </a:solidFill>
          </a:ln>
        </p:spPr>
      </p:pic>
      <p:sp>
        <p:nvSpPr>
          <p:cNvPr id="30" name="ZoneTexte 29"/>
          <p:cNvSpPr txBox="1"/>
          <p:nvPr/>
        </p:nvSpPr>
        <p:spPr>
          <a:xfrm>
            <a:off x="3132138" y="3860800"/>
            <a:ext cx="2447925" cy="954088"/>
          </a:xfrm>
          <a:prstGeom prst="rect">
            <a:avLst/>
          </a:prstGeom>
          <a:solidFill>
            <a:schemeClr val="bg1"/>
          </a:solidFill>
          <a:ln w="25400">
            <a:solidFill>
              <a:schemeClr val="bg1">
                <a:lumMod val="65000"/>
              </a:schemeClr>
            </a:solidFill>
          </a:ln>
        </p:spPr>
        <p:txBody>
          <a:bodyPr>
            <a:spAutoFit/>
          </a:bodyPr>
          <a:lstStyle/>
          <a:p>
            <a:pPr>
              <a:buFontTx/>
              <a:buChar char="-"/>
              <a:defRPr/>
            </a:pPr>
            <a:r>
              <a:rPr lang="fr-FR" sz="1400" b="1" dirty="0">
                <a:latin typeface="+mn-lt"/>
              </a:rPr>
              <a:t>Repérer le verbe d’une action</a:t>
            </a:r>
          </a:p>
          <a:p>
            <a:pPr>
              <a:buFontTx/>
              <a:buChar char="-"/>
              <a:defRPr/>
            </a:pPr>
            <a:r>
              <a:rPr lang="fr-FR" sz="1400" b="1" dirty="0">
                <a:latin typeface="+mn-lt"/>
              </a:rPr>
              <a:t>Distinguer le singulier du pluriel</a:t>
            </a:r>
          </a:p>
          <a:p>
            <a:pPr>
              <a:defRPr/>
            </a:pPr>
            <a:r>
              <a:rPr lang="fr-FR" sz="1400" b="1" dirty="0">
                <a:latin typeface="+mn-lt"/>
              </a:rPr>
              <a:t>- Accorder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27"/>
                                        </p:tgtEl>
                                        <p:attrNameLst>
                                          <p:attrName>style.visibility</p:attrName>
                                        </p:attrNameLst>
                                      </p:cBhvr>
                                      <p:to>
                                        <p:strVal val="visible"/>
                                      </p:to>
                                    </p:set>
                                    <p:animEffect transition="in" filter="box(in)">
                                      <p:cBhvr>
                                        <p:cTn id="7" dur="3000"/>
                                        <p:tgtEl>
                                          <p:spTgt spid="215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3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214313" y="4143375"/>
            <a:ext cx="3857625" cy="571500"/>
          </a:xfrm>
          <a:prstGeom prst="wedgeRoundRectCallout">
            <a:avLst>
              <a:gd name="adj1" fmla="val 43751"/>
              <a:gd name="adj2" fmla="val -511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Rectangle 2"/>
          <p:cNvSpPr>
            <a:spLocks noGrp="1" noChangeArrowheads="1"/>
          </p:cNvSpPr>
          <p:nvPr>
            <p:ph type="title"/>
          </p:nvPr>
        </p:nvSpPr>
        <p:spPr>
          <a:gradFill>
            <a:gsLst>
              <a:gs pos="0">
                <a:schemeClr val="tx2">
                  <a:lumMod val="60000"/>
                  <a:lumOff val="40000"/>
                </a:schemeClr>
              </a:gs>
              <a:gs pos="50000">
                <a:schemeClr val="bg1"/>
              </a:gs>
              <a:gs pos="100000">
                <a:schemeClr val="accent1">
                  <a:tint val="23500"/>
                  <a:satMod val="160000"/>
                </a:schemeClr>
              </a:gs>
            </a:gsLst>
            <a:lin ang="5400000" scaled="0"/>
          </a:gradFill>
          <a:ln w="28575">
            <a:solidFill>
              <a:srgbClr val="000080"/>
            </a:solidFill>
          </a:ln>
        </p:spPr>
        <p:txBody>
          <a:bodyPr rtlCol="0">
            <a:normAutofit/>
          </a:bodyPr>
          <a:lstStyle/>
          <a:p>
            <a:pPr eaLnBrk="1" fontAlgn="auto" hangingPunct="1">
              <a:spcAft>
                <a:spcPts val="0"/>
              </a:spcAft>
              <a:defRPr/>
            </a:pPr>
            <a:r>
              <a:rPr lang="fr-FR" sz="2400" b="1" dirty="0" smtClean="0">
                <a:effectLst>
                  <a:outerShdw blurRad="38100" dist="38100" dir="2700000" algn="tl">
                    <a:srgbClr val="000000">
                      <a:alpha val="43137"/>
                    </a:srgbClr>
                  </a:outerShdw>
                </a:effectLst>
              </a:rPr>
              <a:t>Mise en œuvre de la démarche au cycle III </a:t>
            </a:r>
            <a:br>
              <a:rPr lang="fr-FR" sz="2400" b="1" dirty="0" smtClean="0">
                <a:effectLst>
                  <a:outerShdw blurRad="38100" dist="38100" dir="2700000" algn="tl">
                    <a:srgbClr val="000000">
                      <a:alpha val="43137"/>
                    </a:srgbClr>
                  </a:outerShdw>
                </a:effectLst>
              </a:rPr>
            </a:br>
            <a:r>
              <a:rPr lang="fr-FR" sz="2400" b="1" dirty="0" smtClean="0">
                <a:effectLst>
                  <a:outerShdw blurRad="38100" dist="38100" dir="2700000" algn="tl">
                    <a:srgbClr val="000000">
                      <a:alpha val="43137"/>
                    </a:srgbClr>
                  </a:outerShdw>
                </a:effectLst>
              </a:rPr>
              <a:t> domaine disciplinaire : Histoire</a:t>
            </a:r>
          </a:p>
        </p:txBody>
      </p:sp>
      <p:sp>
        <p:nvSpPr>
          <p:cNvPr id="5" name="Rectangle 4"/>
          <p:cNvSpPr/>
          <p:nvPr/>
        </p:nvSpPr>
        <p:spPr>
          <a:xfrm>
            <a:off x="3071813" y="2643188"/>
            <a:ext cx="3714750"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ZoneTexte 5"/>
          <p:cNvSpPr txBox="1"/>
          <p:nvPr/>
        </p:nvSpPr>
        <p:spPr>
          <a:xfrm>
            <a:off x="3071813" y="2714625"/>
            <a:ext cx="3714750" cy="461963"/>
          </a:xfrm>
          <a:prstGeom prst="rect">
            <a:avLst/>
          </a:prstGeom>
          <a:gradFill>
            <a:gsLst>
              <a:gs pos="0">
                <a:schemeClr val="tx2">
                  <a:lumMod val="60000"/>
                  <a:lumOff val="40000"/>
                </a:schemeClr>
              </a:gs>
              <a:gs pos="50000">
                <a:schemeClr val="bg1"/>
              </a:gs>
              <a:gs pos="100000">
                <a:schemeClr val="accent1">
                  <a:tint val="23500"/>
                  <a:satMod val="160000"/>
                </a:schemeClr>
              </a:gs>
            </a:gsLst>
            <a:lin ang="5400000" scaled="0"/>
          </a:gradFill>
        </p:spPr>
        <p:txBody>
          <a:bodyPr>
            <a:spAutoFit/>
          </a:bodyPr>
          <a:lstStyle/>
          <a:p>
            <a:pPr algn="ctr" fontAlgn="auto">
              <a:spcBef>
                <a:spcPts val="0"/>
              </a:spcBef>
              <a:spcAft>
                <a:spcPts val="0"/>
              </a:spcAft>
              <a:defRPr/>
            </a:pPr>
            <a:r>
              <a:rPr lang="fr-FR" sz="2400" b="1" dirty="0">
                <a:latin typeface="Arial" charset="0"/>
                <a:cs typeface="Arial" charset="0"/>
              </a:rPr>
              <a:t>La1</a:t>
            </a:r>
            <a:r>
              <a:rPr lang="fr-FR" sz="2400" b="1" baseline="30000" dirty="0">
                <a:latin typeface="Arial" charset="0"/>
                <a:cs typeface="Arial" charset="0"/>
              </a:rPr>
              <a:t>ère</a:t>
            </a:r>
            <a:r>
              <a:rPr lang="fr-FR" sz="2400" b="1" dirty="0">
                <a:latin typeface="Arial" charset="0"/>
                <a:cs typeface="Arial" charset="0"/>
              </a:rPr>
              <a:t>guerre mondiale</a:t>
            </a:r>
          </a:p>
        </p:txBody>
      </p:sp>
      <p:sp>
        <p:nvSpPr>
          <p:cNvPr id="7" name="Rectangle à coins arrondis 6"/>
          <p:cNvSpPr/>
          <p:nvPr/>
        </p:nvSpPr>
        <p:spPr>
          <a:xfrm>
            <a:off x="1357313" y="1643063"/>
            <a:ext cx="3357562" cy="714375"/>
          </a:xfrm>
          <a:prstGeom prst="wedgeRoundRectCallout">
            <a:avLst>
              <a:gd name="adj1" fmla="val 2693"/>
              <a:gd name="adj2" fmla="val 495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ZoneTexte 7"/>
          <p:cNvSpPr txBox="1"/>
          <p:nvPr/>
        </p:nvSpPr>
        <p:spPr>
          <a:xfrm>
            <a:off x="1500188" y="1643063"/>
            <a:ext cx="3184525" cy="862012"/>
          </a:xfrm>
          <a:prstGeom prst="rect">
            <a:avLst/>
          </a:prstGeom>
          <a:noFill/>
        </p:spPr>
        <p:txBody>
          <a:bodyPr>
            <a:spAutoFit/>
          </a:bodyPr>
          <a:lstStyle/>
          <a:p>
            <a:pPr marL="342900" indent="-342900"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A la recherche des mots-clés</a:t>
            </a:r>
          </a:p>
          <a:p>
            <a:pPr marL="342900" indent="-342900" fontAlgn="auto">
              <a:spcBef>
                <a:spcPts val="0"/>
              </a:spcBef>
              <a:spcAft>
                <a:spcPts val="0"/>
              </a:spcAft>
              <a:defRPr/>
            </a:pPr>
            <a:r>
              <a:rPr lang="fr-FR" sz="1600" b="1" i="1" dirty="0">
                <a:latin typeface="Comic Sans MS" pitchFamily="66" charset="0"/>
                <a:cs typeface="Arial" charset="0"/>
              </a:rPr>
              <a:t>dominante verbale-linguistique</a:t>
            </a:r>
          </a:p>
          <a:p>
            <a:pPr marL="342900" indent="-342900" fontAlgn="auto">
              <a:spcBef>
                <a:spcPts val="0"/>
              </a:spcBef>
              <a:spcAft>
                <a:spcPts val="0"/>
              </a:spcAft>
              <a:defRPr/>
            </a:pPr>
            <a:endParaRPr lang="fr-FR" dirty="0">
              <a:latin typeface="Comic Sans MS" pitchFamily="66" charset="0"/>
              <a:cs typeface="Arial" charset="0"/>
            </a:endParaRPr>
          </a:p>
        </p:txBody>
      </p:sp>
      <p:sp>
        <p:nvSpPr>
          <p:cNvPr id="11" name="Rectangle à coins arrondis 10"/>
          <p:cNvSpPr/>
          <p:nvPr/>
        </p:nvSpPr>
        <p:spPr>
          <a:xfrm>
            <a:off x="5786438" y="1571625"/>
            <a:ext cx="2857500" cy="928688"/>
          </a:xfrm>
          <a:prstGeom prst="wedgeRoundRectCallout">
            <a:avLst>
              <a:gd name="adj1" fmla="val -48548"/>
              <a:gd name="adj2" fmla="val 42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ZoneTexte 11"/>
          <p:cNvSpPr txBox="1"/>
          <p:nvPr/>
        </p:nvSpPr>
        <p:spPr>
          <a:xfrm>
            <a:off x="5786438" y="1643063"/>
            <a:ext cx="2786062" cy="830262"/>
          </a:xfrm>
          <a:prstGeom prst="rect">
            <a:avLst/>
          </a:prstGeom>
          <a:noFill/>
        </p:spPr>
        <p:txBody>
          <a:bodyPr>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Le bataillon scolaire</a:t>
            </a:r>
          </a:p>
          <a:p>
            <a:pPr algn="ctr" fontAlgn="auto">
              <a:spcBef>
                <a:spcPts val="0"/>
              </a:spcBef>
              <a:spcAft>
                <a:spcPts val="0"/>
              </a:spcAft>
              <a:defRPr/>
            </a:pPr>
            <a:r>
              <a:rPr lang="fr-FR" sz="1600" b="1" i="1" dirty="0">
                <a:latin typeface="Comic Sans MS" pitchFamily="66" charset="0"/>
                <a:cs typeface="Arial" charset="0"/>
              </a:rPr>
              <a:t>dominante Kinesthésique-</a:t>
            </a:r>
          </a:p>
          <a:p>
            <a:pPr algn="ctr" fontAlgn="auto">
              <a:spcBef>
                <a:spcPts val="0"/>
              </a:spcBef>
              <a:spcAft>
                <a:spcPts val="0"/>
              </a:spcAft>
              <a:defRPr/>
            </a:pPr>
            <a:r>
              <a:rPr lang="fr-FR" sz="1600" b="1" i="1" dirty="0">
                <a:latin typeface="Comic Sans MS" pitchFamily="66" charset="0"/>
                <a:cs typeface="Arial" charset="0"/>
              </a:rPr>
              <a:t>corporelle</a:t>
            </a:r>
          </a:p>
        </p:txBody>
      </p:sp>
      <p:sp>
        <p:nvSpPr>
          <p:cNvPr id="13" name="Rectangle à coins arrondis 12"/>
          <p:cNvSpPr/>
          <p:nvPr/>
        </p:nvSpPr>
        <p:spPr>
          <a:xfrm>
            <a:off x="4786314" y="3643314"/>
            <a:ext cx="4143404" cy="928694"/>
          </a:xfrm>
          <a:prstGeom prst="wedgeRoundRectCallout">
            <a:avLst>
              <a:gd name="adj1" fmla="val -41403"/>
              <a:gd name="adj2" fmla="val -44840"/>
              <a:gd name="adj3" fmla="val 16667"/>
            </a:avLst>
          </a:prstGeom>
          <a:gradFill>
            <a:gsLst>
              <a:gs pos="0">
                <a:srgbClr val="FF0000">
                  <a:alpha val="62000"/>
                </a:srgbClr>
              </a:gs>
              <a:gs pos="50000">
                <a:schemeClr val="bg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3"/>
          <p:cNvSpPr txBox="1"/>
          <p:nvPr/>
        </p:nvSpPr>
        <p:spPr>
          <a:xfrm>
            <a:off x="4857750" y="3714750"/>
            <a:ext cx="4087813" cy="584200"/>
          </a:xfrm>
          <a:prstGeom prst="rect">
            <a:avLst/>
          </a:prstGeom>
          <a:noFill/>
        </p:spPr>
        <p:txBody>
          <a:bodyPr wrap="none">
            <a:spAutoFit/>
          </a:bodyPr>
          <a:lstStyle/>
          <a:p>
            <a:pPr algn="ctr" fontAlgn="auto">
              <a:spcBef>
                <a:spcPts val="0"/>
              </a:spcBef>
              <a:spcAft>
                <a:spcPts val="0"/>
              </a:spcAft>
              <a:defRPr/>
            </a:pPr>
            <a:r>
              <a:rPr lang="fr-FR" sz="1600" b="1" dirty="0" err="1">
                <a:effectLst>
                  <a:outerShdw blurRad="38100" dist="38100" dir="2700000" algn="tl">
                    <a:srgbClr val="000000">
                      <a:alpha val="43137"/>
                    </a:srgbClr>
                  </a:outerShdw>
                </a:effectLst>
                <a:latin typeface="Comic Sans MS" pitchFamily="66" charset="0"/>
                <a:cs typeface="Arial" charset="0"/>
              </a:rPr>
              <a:t>Topogramme</a:t>
            </a:r>
            <a:r>
              <a:rPr lang="fr-FR" sz="1600" b="1" dirty="0">
                <a:effectLst>
                  <a:outerShdw blurRad="38100" dist="38100" dir="2700000" algn="tl">
                    <a:srgbClr val="000000">
                      <a:alpha val="43137"/>
                    </a:srgbClr>
                  </a:outerShdw>
                </a:effectLst>
                <a:latin typeface="Comic Sans MS" pitchFamily="66" charset="0"/>
                <a:cs typeface="Arial" charset="0"/>
              </a:rPr>
              <a:t> de la 1</a:t>
            </a:r>
            <a:r>
              <a:rPr lang="fr-FR" sz="1600" b="1" baseline="30000" dirty="0">
                <a:effectLst>
                  <a:outerShdw blurRad="38100" dist="38100" dir="2700000" algn="tl">
                    <a:srgbClr val="000000">
                      <a:alpha val="43137"/>
                    </a:srgbClr>
                  </a:outerShdw>
                </a:effectLst>
                <a:latin typeface="Comic Sans MS" pitchFamily="66" charset="0"/>
                <a:cs typeface="Arial" charset="0"/>
              </a:rPr>
              <a:t>ère</a:t>
            </a:r>
            <a:r>
              <a:rPr lang="fr-FR" sz="1600" b="1" dirty="0">
                <a:effectLst>
                  <a:outerShdw blurRad="38100" dist="38100" dir="2700000" algn="tl">
                    <a:srgbClr val="000000">
                      <a:alpha val="43137"/>
                    </a:srgbClr>
                  </a:outerShdw>
                </a:effectLst>
                <a:latin typeface="Comic Sans MS" pitchFamily="66" charset="0"/>
                <a:cs typeface="Arial" charset="0"/>
              </a:rPr>
              <a:t> guerre mondiale</a:t>
            </a:r>
          </a:p>
          <a:p>
            <a:pPr algn="ctr" fontAlgn="auto">
              <a:spcBef>
                <a:spcPts val="0"/>
              </a:spcBef>
              <a:spcAft>
                <a:spcPts val="0"/>
              </a:spcAft>
              <a:defRPr/>
            </a:pPr>
            <a:r>
              <a:rPr lang="fr-FR" sz="1600" b="1" i="1" dirty="0">
                <a:latin typeface="Comic Sans MS" pitchFamily="66" charset="0"/>
                <a:cs typeface="Arial" charset="0"/>
              </a:rPr>
              <a:t>dominante logique-mathématique</a:t>
            </a:r>
          </a:p>
        </p:txBody>
      </p:sp>
      <p:sp>
        <p:nvSpPr>
          <p:cNvPr id="9" name="Rectangle à coins arrondis 8"/>
          <p:cNvSpPr/>
          <p:nvPr/>
        </p:nvSpPr>
        <p:spPr>
          <a:xfrm>
            <a:off x="214313" y="3214688"/>
            <a:ext cx="2714625" cy="642937"/>
          </a:xfrm>
          <a:prstGeom prst="wedgeRoundRectCallout">
            <a:avLst>
              <a:gd name="adj1" fmla="val 49866"/>
              <a:gd name="adj2" fmla="val -39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ZoneTexte 15"/>
          <p:cNvSpPr txBox="1"/>
          <p:nvPr/>
        </p:nvSpPr>
        <p:spPr>
          <a:xfrm>
            <a:off x="214313" y="4143375"/>
            <a:ext cx="3629025" cy="584200"/>
          </a:xfrm>
          <a:prstGeom prst="rect">
            <a:avLst/>
          </a:prstGeom>
          <a:noFill/>
        </p:spPr>
        <p:txBody>
          <a:bodyPr wrap="none">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Mettre en son le journal d’un poilu</a:t>
            </a:r>
          </a:p>
          <a:p>
            <a:pPr algn="ctr" fontAlgn="auto">
              <a:spcBef>
                <a:spcPts val="0"/>
              </a:spcBef>
              <a:spcAft>
                <a:spcPts val="0"/>
              </a:spcAft>
              <a:defRPr/>
            </a:pPr>
            <a:r>
              <a:rPr lang="fr-FR" sz="1600" b="1" i="1" dirty="0">
                <a:latin typeface="Comic Sans MS" pitchFamily="66" charset="0"/>
                <a:cs typeface="Arial" charset="0"/>
              </a:rPr>
              <a:t>Dominante musicale-rythmique</a:t>
            </a:r>
            <a:endParaRPr lang="fr-FR" i="1" dirty="0">
              <a:latin typeface="Arial" charset="0"/>
              <a:cs typeface="Arial" charset="0"/>
            </a:endParaRPr>
          </a:p>
        </p:txBody>
      </p:sp>
      <p:sp>
        <p:nvSpPr>
          <p:cNvPr id="17" name="Rectangle à coins arrondis 16"/>
          <p:cNvSpPr/>
          <p:nvPr/>
        </p:nvSpPr>
        <p:spPr>
          <a:xfrm>
            <a:off x="4429125" y="4857750"/>
            <a:ext cx="3571875" cy="714375"/>
          </a:xfrm>
          <a:prstGeom prst="wedgeRoundRectCallout">
            <a:avLst>
              <a:gd name="adj1" fmla="val -32203"/>
              <a:gd name="adj2" fmla="val -488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ZoneTexte 17"/>
          <p:cNvSpPr txBox="1"/>
          <p:nvPr/>
        </p:nvSpPr>
        <p:spPr>
          <a:xfrm>
            <a:off x="4500563" y="4929188"/>
            <a:ext cx="3243262" cy="584200"/>
          </a:xfrm>
          <a:prstGeom prst="rect">
            <a:avLst/>
          </a:prstGeom>
          <a:noFill/>
        </p:spPr>
        <p:txBody>
          <a:bodyPr wrap="none">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J’écris au président du Conseil</a:t>
            </a:r>
          </a:p>
          <a:p>
            <a:pPr algn="ctr" fontAlgn="auto">
              <a:spcBef>
                <a:spcPts val="0"/>
              </a:spcBef>
              <a:spcAft>
                <a:spcPts val="0"/>
              </a:spcAft>
              <a:defRPr/>
            </a:pPr>
            <a:r>
              <a:rPr lang="fr-FR" sz="1600" b="1" i="1" dirty="0">
                <a:latin typeface="Comic Sans MS" pitchFamily="66" charset="0"/>
                <a:cs typeface="Arial" charset="0"/>
              </a:rPr>
              <a:t>dominante intra personnelle</a:t>
            </a:r>
          </a:p>
        </p:txBody>
      </p:sp>
      <p:sp>
        <p:nvSpPr>
          <p:cNvPr id="19" name="Rectangle à coins arrondis 18"/>
          <p:cNvSpPr/>
          <p:nvPr/>
        </p:nvSpPr>
        <p:spPr>
          <a:xfrm>
            <a:off x="285720" y="5072074"/>
            <a:ext cx="3786214" cy="612648"/>
          </a:xfrm>
          <a:prstGeom prst="wedgeRoundRectCallout">
            <a:avLst>
              <a:gd name="adj1" fmla="val -21197"/>
              <a:gd name="adj2" fmla="val 47358"/>
              <a:gd name="adj3" fmla="val 16667"/>
            </a:avLst>
          </a:prstGeom>
          <a:gradFill>
            <a:gsLst>
              <a:gs pos="0">
                <a:srgbClr val="FF0000">
                  <a:alpha val="62000"/>
                </a:srgbClr>
              </a:gs>
              <a:gs pos="50000">
                <a:schemeClr val="bg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ZoneTexte 19"/>
          <p:cNvSpPr txBox="1"/>
          <p:nvPr/>
        </p:nvSpPr>
        <p:spPr>
          <a:xfrm>
            <a:off x="357188" y="5143500"/>
            <a:ext cx="3787775" cy="584200"/>
          </a:xfrm>
          <a:prstGeom prst="rect">
            <a:avLst/>
          </a:prstGeom>
          <a:noFill/>
        </p:spPr>
        <p:txBody>
          <a:bodyPr>
            <a:spAutoFit/>
          </a:bodyPr>
          <a:lstStyle/>
          <a:p>
            <a:pP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2 cartes pour comparer 2 situations</a:t>
            </a:r>
          </a:p>
          <a:p>
            <a:pPr algn="ctr" fontAlgn="auto">
              <a:spcBef>
                <a:spcPts val="0"/>
              </a:spcBef>
              <a:spcAft>
                <a:spcPts val="0"/>
              </a:spcAft>
              <a:defRPr/>
            </a:pPr>
            <a:r>
              <a:rPr lang="fr-FR" sz="1600" b="1" i="1" dirty="0">
                <a:effectLst>
                  <a:outerShdw blurRad="38100" dist="38100" dir="2700000" algn="tl">
                    <a:srgbClr val="000000">
                      <a:alpha val="43137"/>
                    </a:srgbClr>
                  </a:outerShdw>
                </a:effectLst>
                <a:latin typeface="Comic Sans MS" pitchFamily="66" charset="0"/>
                <a:cs typeface="Arial" charset="0"/>
              </a:rPr>
              <a:t>dominante visuelle-spatiale</a:t>
            </a:r>
          </a:p>
        </p:txBody>
      </p:sp>
      <p:sp>
        <p:nvSpPr>
          <p:cNvPr id="21" name="Rectangle à coins arrondis 20"/>
          <p:cNvSpPr/>
          <p:nvPr/>
        </p:nvSpPr>
        <p:spPr>
          <a:xfrm>
            <a:off x="1785938" y="5929313"/>
            <a:ext cx="5429250" cy="714375"/>
          </a:xfrm>
          <a:prstGeom prst="wedgeRoundRectCallout">
            <a:avLst>
              <a:gd name="adj1" fmla="val -21809"/>
              <a:gd name="adj2" fmla="val 476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ZoneTexte 21"/>
          <p:cNvSpPr txBox="1"/>
          <p:nvPr/>
        </p:nvSpPr>
        <p:spPr>
          <a:xfrm>
            <a:off x="2000250" y="5929313"/>
            <a:ext cx="5429250" cy="584200"/>
          </a:xfrm>
          <a:prstGeom prst="rect">
            <a:avLst/>
          </a:prstGeom>
          <a:noFill/>
        </p:spPr>
        <p:txBody>
          <a:bodyPr>
            <a:spAutoFit/>
          </a:bodyPr>
          <a:lstStyle/>
          <a:p>
            <a:pP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L‘alimentation des populations pendant la guerre</a:t>
            </a:r>
          </a:p>
          <a:p>
            <a:pPr algn="ctr" fontAlgn="auto">
              <a:spcBef>
                <a:spcPts val="0"/>
              </a:spcBef>
              <a:spcAft>
                <a:spcPts val="0"/>
              </a:spcAft>
              <a:defRPr/>
            </a:pPr>
            <a:r>
              <a:rPr lang="fr-FR" sz="1600" b="1" i="1" dirty="0">
                <a:latin typeface="Comic Sans MS" pitchFamily="66" charset="0"/>
                <a:cs typeface="Arial" charset="0"/>
              </a:rPr>
              <a:t>dominante naturaliste</a:t>
            </a:r>
            <a:endParaRPr lang="fr-FR" sz="1600" i="1" dirty="0">
              <a:latin typeface="Comic Sans MS" pitchFamily="66" charset="0"/>
              <a:cs typeface="Arial" charset="0"/>
            </a:endParaRPr>
          </a:p>
        </p:txBody>
      </p:sp>
      <p:sp>
        <p:nvSpPr>
          <p:cNvPr id="10" name="ZoneTexte 9"/>
          <p:cNvSpPr txBox="1"/>
          <p:nvPr/>
        </p:nvSpPr>
        <p:spPr>
          <a:xfrm>
            <a:off x="142875" y="3286125"/>
            <a:ext cx="2857500" cy="584200"/>
          </a:xfrm>
          <a:prstGeom prst="rect">
            <a:avLst/>
          </a:prstGeom>
          <a:noFill/>
        </p:spPr>
        <p:txBody>
          <a:bodyPr>
            <a:spAutoFit/>
          </a:bodyPr>
          <a:lstStyle/>
          <a:p>
            <a:pP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Le jeu des alliances</a:t>
            </a:r>
          </a:p>
          <a:p>
            <a:pPr fontAlgn="auto">
              <a:spcBef>
                <a:spcPts val="0"/>
              </a:spcBef>
              <a:spcAft>
                <a:spcPts val="0"/>
              </a:spcAft>
              <a:defRPr/>
            </a:pPr>
            <a:r>
              <a:rPr lang="fr-FR" sz="1600" b="1" i="1" dirty="0">
                <a:latin typeface="Comic Sans MS" pitchFamily="66" charset="0"/>
                <a:cs typeface="Arial" charset="0"/>
              </a:rPr>
              <a:t>dominante </a:t>
            </a:r>
            <a:r>
              <a:rPr lang="fr-FR" sz="1600" i="1" dirty="0">
                <a:latin typeface="Comic Sans MS" pitchFamily="66" charset="0"/>
                <a:cs typeface="Arial" charset="0"/>
              </a:rPr>
              <a:t>interpersonnelle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ppt_x"/>
                                          </p:val>
                                        </p:tav>
                                        <p:tav tm="100000">
                                          <p:val>
                                            <p:strVal val="#ppt_x"/>
                                          </p:val>
                                        </p:tav>
                                      </p:tavLst>
                                    </p:anim>
                                    <p:anim calcmode="lin" valueType="num">
                                      <p:cBhvr additive="base">
                                        <p:cTn id="8"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0" fill="hold"/>
                                        <p:tgtEl>
                                          <p:spTgt spid="19"/>
                                        </p:tgtEl>
                                        <p:attrNameLst>
                                          <p:attrName>ppt_x</p:attrName>
                                        </p:attrNameLst>
                                      </p:cBhvr>
                                      <p:tavLst>
                                        <p:tav tm="0">
                                          <p:val>
                                            <p:strVal val="#ppt_x"/>
                                          </p:val>
                                        </p:tav>
                                        <p:tav tm="100000">
                                          <p:val>
                                            <p:strVal val="#ppt_x"/>
                                          </p:val>
                                        </p:tav>
                                      </p:tavLst>
                                    </p:anim>
                                    <p:anim calcmode="lin" valueType="num">
                                      <p:cBhvr additive="base">
                                        <p:cTn id="14"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ubTitle" idx="1"/>
          </p:nvPr>
        </p:nvSpPr>
        <p:spPr>
          <a:xfrm>
            <a:off x="250825" y="188913"/>
            <a:ext cx="8424863" cy="1882775"/>
          </a:xfrm>
          <a:solidFill>
            <a:schemeClr val="bg1"/>
          </a:solidFill>
          <a:ln w="25400">
            <a:solidFill>
              <a:srgbClr val="FF0000"/>
            </a:solidFill>
          </a:ln>
        </p:spPr>
        <p:txBody>
          <a:bodyPr rtlCol="0">
            <a:normAutofit/>
          </a:bodyPr>
          <a:lstStyle/>
          <a:p>
            <a:pPr eaLnBrk="1" fontAlgn="auto" hangingPunct="1">
              <a:lnSpc>
                <a:spcPct val="80000"/>
              </a:lnSpc>
              <a:spcAft>
                <a:spcPts val="0"/>
              </a:spcAft>
              <a:defRPr/>
            </a:pPr>
            <a:r>
              <a:rPr lang="fr-FR" sz="2800" b="1" dirty="0" smtClean="0">
                <a:solidFill>
                  <a:srgbClr val="FF0000"/>
                </a:solidFill>
                <a:effectLst>
                  <a:outerShdw blurRad="38100" dist="38100" dir="2700000" algn="tl">
                    <a:srgbClr val="000000">
                      <a:alpha val="43137"/>
                    </a:srgbClr>
                  </a:outerShdw>
                </a:effectLst>
              </a:rPr>
              <a:t>Dominante logique/mathématique : </a:t>
            </a:r>
          </a:p>
          <a:p>
            <a:pPr eaLnBrk="1" fontAlgn="auto" hangingPunct="1">
              <a:lnSpc>
                <a:spcPct val="80000"/>
              </a:lnSpc>
              <a:spcAft>
                <a:spcPts val="0"/>
              </a:spcAft>
              <a:defRPr/>
            </a:pPr>
            <a:r>
              <a:rPr lang="fr-FR" sz="2800" b="1" i="1" dirty="0" err="1" smtClean="0">
                <a:solidFill>
                  <a:srgbClr val="FF0000"/>
                </a:solidFill>
                <a:effectLst>
                  <a:outerShdw blurRad="38100" dist="38100" dir="2700000" algn="tl">
                    <a:srgbClr val="000000">
                      <a:alpha val="43137"/>
                    </a:srgbClr>
                  </a:outerShdw>
                </a:effectLst>
              </a:rPr>
              <a:t>Topogramme</a:t>
            </a:r>
            <a:r>
              <a:rPr lang="fr-FR" sz="2800" b="1" i="1" dirty="0" smtClean="0">
                <a:solidFill>
                  <a:srgbClr val="FF0000"/>
                </a:solidFill>
                <a:effectLst>
                  <a:outerShdw blurRad="38100" dist="38100" dir="2700000" algn="tl">
                    <a:srgbClr val="000000">
                      <a:alpha val="43137"/>
                    </a:srgbClr>
                  </a:outerShdw>
                </a:effectLst>
              </a:rPr>
              <a:t> de la guerre 14-18</a:t>
            </a:r>
          </a:p>
          <a:p>
            <a:pPr eaLnBrk="1" fontAlgn="auto" hangingPunct="1">
              <a:lnSpc>
                <a:spcPct val="80000"/>
              </a:lnSpc>
              <a:spcAft>
                <a:spcPts val="0"/>
              </a:spcAft>
              <a:defRPr/>
            </a:pPr>
            <a:r>
              <a:rPr lang="fr-FR" sz="2400" b="1" i="1" dirty="0" smtClean="0"/>
              <a:t>Le </a:t>
            </a:r>
            <a:r>
              <a:rPr lang="fr-FR" sz="2400" b="1" i="1" dirty="0" err="1" smtClean="0"/>
              <a:t>topogramme</a:t>
            </a:r>
            <a:r>
              <a:rPr lang="fr-FR" sz="2400" b="1" i="1" dirty="0" smtClean="0"/>
              <a:t> est un outil bien adapté à l’illustration de la complexité des facteurs qui interviennent dans le déclenchement et l’évolution d’une guerre mondiale.</a:t>
            </a:r>
            <a:r>
              <a:rPr lang="fr-FR" sz="2400" dirty="0" smtClean="0"/>
              <a:t> </a:t>
            </a:r>
          </a:p>
        </p:txBody>
      </p:sp>
      <p:sp>
        <p:nvSpPr>
          <p:cNvPr id="37891" name="Text Box 5"/>
          <p:cNvSpPr txBox="1">
            <a:spLocks noChangeArrowheads="1"/>
          </p:cNvSpPr>
          <p:nvPr/>
        </p:nvSpPr>
        <p:spPr bwMode="auto">
          <a:xfrm>
            <a:off x="179388" y="6583363"/>
            <a:ext cx="2892425" cy="274637"/>
          </a:xfrm>
          <a:prstGeom prst="rect">
            <a:avLst/>
          </a:prstGeom>
          <a:noFill/>
          <a:ln w="9525">
            <a:noFill/>
            <a:miter lim="800000"/>
            <a:headEnd/>
            <a:tailEnd/>
          </a:ln>
        </p:spPr>
        <p:txBody>
          <a:bodyPr>
            <a:spAutoFit/>
          </a:bodyPr>
          <a:lstStyle/>
          <a:p>
            <a:r>
              <a:rPr lang="fr-FR" sz="1200" b="1">
                <a:latin typeface="Calibri" pitchFamily="34" charset="0"/>
              </a:rPr>
              <a:t>Exemple de topogramme à compléter</a:t>
            </a:r>
          </a:p>
        </p:txBody>
      </p:sp>
      <p:pic>
        <p:nvPicPr>
          <p:cNvPr id="37892" name="Picture 6" descr="icone_Math"/>
          <p:cNvPicPr>
            <a:picLocks noChangeAspect="1" noChangeArrowheads="1"/>
          </p:cNvPicPr>
          <p:nvPr/>
        </p:nvPicPr>
        <p:blipFill>
          <a:blip r:embed="rId3" cstate="print"/>
          <a:srcRect/>
          <a:stretch>
            <a:fillRect/>
          </a:stretch>
        </p:blipFill>
        <p:spPr bwMode="auto">
          <a:xfrm>
            <a:off x="357188" y="5214938"/>
            <a:ext cx="1081087" cy="1073150"/>
          </a:xfrm>
          <a:prstGeom prst="rect">
            <a:avLst/>
          </a:prstGeom>
          <a:noFill/>
          <a:ln w="25400">
            <a:solidFill>
              <a:srgbClr val="FF0000"/>
            </a:solidFill>
            <a:miter lim="800000"/>
            <a:headEnd/>
            <a:tailEnd/>
          </a:ln>
        </p:spPr>
      </p:pic>
      <p:sp>
        <p:nvSpPr>
          <p:cNvPr id="8" name="Rectangle 7"/>
          <p:cNvSpPr/>
          <p:nvPr/>
        </p:nvSpPr>
        <p:spPr>
          <a:xfrm>
            <a:off x="323850" y="2492375"/>
            <a:ext cx="4500563" cy="914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tx1"/>
                </a:solidFill>
              </a:rPr>
              <a:t>Personnages principaux</a:t>
            </a:r>
          </a:p>
        </p:txBody>
      </p:sp>
      <p:sp>
        <p:nvSpPr>
          <p:cNvPr id="9" name="Rectangle 8"/>
          <p:cNvSpPr/>
          <p:nvPr/>
        </p:nvSpPr>
        <p:spPr>
          <a:xfrm>
            <a:off x="6000750" y="2428875"/>
            <a:ext cx="2071688" cy="914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tx1"/>
                </a:solidFill>
              </a:rPr>
              <a:t>Evénements</a:t>
            </a:r>
          </a:p>
        </p:txBody>
      </p:sp>
      <p:sp>
        <p:nvSpPr>
          <p:cNvPr id="10" name="Rectangle 9"/>
          <p:cNvSpPr/>
          <p:nvPr/>
        </p:nvSpPr>
        <p:spPr>
          <a:xfrm>
            <a:off x="2928938" y="3857625"/>
            <a:ext cx="28575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3200" b="1" dirty="0">
                <a:solidFill>
                  <a:schemeClr val="tx1"/>
                </a:solidFill>
                <a:effectLst>
                  <a:outerShdw blurRad="38100" dist="38100" dir="2700000" algn="tl">
                    <a:srgbClr val="000000">
                      <a:alpha val="43137"/>
                    </a:srgbClr>
                  </a:outerShdw>
                </a:effectLst>
              </a:rPr>
              <a:t>1</a:t>
            </a:r>
            <a:r>
              <a:rPr lang="fr-FR" sz="3200" b="1" baseline="30000" dirty="0">
                <a:solidFill>
                  <a:schemeClr val="tx1"/>
                </a:solidFill>
                <a:effectLst>
                  <a:outerShdw blurRad="38100" dist="38100" dir="2700000" algn="tl">
                    <a:srgbClr val="000000">
                      <a:alpha val="43137"/>
                    </a:srgbClr>
                  </a:outerShdw>
                </a:effectLst>
              </a:rPr>
              <a:t>ère</a:t>
            </a:r>
            <a:r>
              <a:rPr lang="fr-FR" sz="3200" b="1" dirty="0">
                <a:solidFill>
                  <a:schemeClr val="tx1"/>
                </a:solidFill>
                <a:effectLst>
                  <a:outerShdw blurRad="38100" dist="38100" dir="2700000" algn="tl">
                    <a:srgbClr val="000000">
                      <a:alpha val="43137"/>
                    </a:srgbClr>
                  </a:outerShdw>
                </a:effectLst>
              </a:rPr>
              <a:t> guerre mondiale</a:t>
            </a:r>
          </a:p>
        </p:txBody>
      </p:sp>
      <p:sp>
        <p:nvSpPr>
          <p:cNvPr id="11" name="Rectangle 10"/>
          <p:cNvSpPr/>
          <p:nvPr/>
        </p:nvSpPr>
        <p:spPr>
          <a:xfrm>
            <a:off x="214313" y="4071938"/>
            <a:ext cx="1571625" cy="914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tx1"/>
                </a:solidFill>
              </a:rPr>
              <a:t>Batailles</a:t>
            </a:r>
          </a:p>
        </p:txBody>
      </p:sp>
      <p:sp>
        <p:nvSpPr>
          <p:cNvPr id="12" name="Rectangle 11"/>
          <p:cNvSpPr/>
          <p:nvPr/>
        </p:nvSpPr>
        <p:spPr>
          <a:xfrm>
            <a:off x="6500813" y="4429125"/>
            <a:ext cx="2214562" cy="914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tx1"/>
                </a:solidFill>
              </a:rPr>
              <a:t>Causes de la guerre</a:t>
            </a:r>
          </a:p>
        </p:txBody>
      </p:sp>
      <p:sp>
        <p:nvSpPr>
          <p:cNvPr id="13" name="Rectangle 12"/>
          <p:cNvSpPr/>
          <p:nvPr/>
        </p:nvSpPr>
        <p:spPr>
          <a:xfrm>
            <a:off x="1714500" y="5572125"/>
            <a:ext cx="3500438" cy="914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tx1"/>
                </a:solidFill>
              </a:rPr>
              <a:t>Conséquences de la guerre</a:t>
            </a:r>
          </a:p>
        </p:txBody>
      </p:sp>
      <p:sp>
        <p:nvSpPr>
          <p:cNvPr id="14" name="Rectangle 13"/>
          <p:cNvSpPr/>
          <p:nvPr/>
        </p:nvSpPr>
        <p:spPr>
          <a:xfrm>
            <a:off x="6357938" y="5643563"/>
            <a:ext cx="1714500" cy="9144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tx1"/>
                </a:solidFill>
              </a:rPr>
              <a:t>Alliances</a:t>
            </a:r>
          </a:p>
        </p:txBody>
      </p:sp>
      <p:cxnSp>
        <p:nvCxnSpPr>
          <p:cNvPr id="16" name="Forme 15"/>
          <p:cNvCxnSpPr/>
          <p:nvPr/>
        </p:nvCxnSpPr>
        <p:spPr>
          <a:xfrm>
            <a:off x="1785938" y="3429000"/>
            <a:ext cx="1214437" cy="428625"/>
          </a:xfrm>
          <a:prstGeom prst="bentConnector3">
            <a:avLst>
              <a:gd name="adj1" fmla="val 50000"/>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9" idx="2"/>
          </p:cNvCxnSpPr>
          <p:nvPr/>
        </p:nvCxnSpPr>
        <p:spPr>
          <a:xfrm rot="5400000">
            <a:off x="5976144" y="3153569"/>
            <a:ext cx="871538" cy="1250950"/>
          </a:xfrm>
          <a:prstGeom prst="bentConnector2">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rot="10800000">
            <a:off x="5072063" y="4714875"/>
            <a:ext cx="1357312" cy="1285875"/>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11" idx="3"/>
            <a:endCxn id="10" idx="1"/>
          </p:cNvCxnSpPr>
          <p:nvPr/>
        </p:nvCxnSpPr>
        <p:spPr>
          <a:xfrm flipV="1">
            <a:off x="1785938" y="4314825"/>
            <a:ext cx="1143000" cy="214313"/>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V="1">
            <a:off x="2286000" y="4786313"/>
            <a:ext cx="785813" cy="714375"/>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rot="10800000">
            <a:off x="5857875" y="4429125"/>
            <a:ext cx="714375" cy="528638"/>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95288" y="188913"/>
            <a:ext cx="7848600" cy="1439862"/>
          </a:xfrm>
          <a:solidFill>
            <a:schemeClr val="bg1"/>
          </a:solidFill>
          <a:ln w="28575">
            <a:solidFill>
              <a:srgbClr val="FF0000"/>
            </a:solidFill>
          </a:ln>
        </p:spPr>
        <p:txBody>
          <a:bodyPr rtlCol="0">
            <a:normAutofit/>
          </a:bodyPr>
          <a:lstStyle/>
          <a:p>
            <a:pPr eaLnBrk="1" fontAlgn="auto" hangingPunct="1">
              <a:spcAft>
                <a:spcPts val="0"/>
              </a:spcAft>
              <a:defRPr/>
            </a:pPr>
            <a:r>
              <a:rPr lang="fr-FR" sz="2800" b="1" dirty="0" smtClean="0">
                <a:solidFill>
                  <a:srgbClr val="FF0000"/>
                </a:solidFill>
                <a:effectLst>
                  <a:outerShdw blurRad="38100" dist="38100" dir="2700000" algn="tl">
                    <a:srgbClr val="000000">
                      <a:alpha val="43137"/>
                    </a:srgbClr>
                  </a:outerShdw>
                </a:effectLst>
              </a:rPr>
              <a:t>Dominante visuelle/spatiale :</a:t>
            </a:r>
            <a:br>
              <a:rPr lang="fr-FR" sz="2800" b="1" dirty="0" smtClean="0">
                <a:solidFill>
                  <a:srgbClr val="FF0000"/>
                </a:solidFill>
                <a:effectLst>
                  <a:outerShdw blurRad="38100" dist="38100" dir="2700000" algn="tl">
                    <a:srgbClr val="000000">
                      <a:alpha val="43137"/>
                    </a:srgbClr>
                  </a:outerShdw>
                </a:effectLst>
              </a:rPr>
            </a:br>
            <a:r>
              <a:rPr lang="fr-FR" sz="2800" b="1" dirty="0" smtClean="0">
                <a:solidFill>
                  <a:srgbClr val="FF0000"/>
                </a:solidFill>
                <a:effectLst>
                  <a:outerShdw blurRad="38100" dist="38100" dir="2700000" algn="tl">
                    <a:srgbClr val="000000">
                      <a:alpha val="43137"/>
                    </a:srgbClr>
                  </a:outerShdw>
                </a:effectLst>
              </a:rPr>
              <a:t> </a:t>
            </a:r>
            <a:r>
              <a:rPr lang="fr-FR" sz="2800" b="1" i="1" dirty="0" smtClean="0">
                <a:solidFill>
                  <a:srgbClr val="FF0000"/>
                </a:solidFill>
                <a:effectLst>
                  <a:outerShdw blurRad="38100" dist="38100" dir="2700000" algn="tl">
                    <a:srgbClr val="000000">
                      <a:alpha val="43137"/>
                    </a:srgbClr>
                  </a:outerShdw>
                </a:effectLst>
              </a:rPr>
              <a:t>2 cartes pour comparer 2 situations.</a:t>
            </a:r>
            <a:r>
              <a:rPr lang="fr-FR" sz="2800" b="1" dirty="0" smtClean="0">
                <a:solidFill>
                  <a:srgbClr val="FF0000"/>
                </a:solidFill>
                <a:effectLst>
                  <a:outerShdw blurRad="38100" dist="38100" dir="2700000" algn="tl">
                    <a:srgbClr val="000000">
                      <a:alpha val="43137"/>
                    </a:srgbClr>
                  </a:outerShdw>
                </a:effectLst>
              </a:rPr>
              <a:t> </a:t>
            </a:r>
            <a:r>
              <a:rPr lang="fr-FR" sz="1800" b="1" i="1" dirty="0" smtClean="0">
                <a:solidFill>
                  <a:srgbClr val="FF0000"/>
                </a:solidFill>
                <a:effectLst>
                  <a:outerShdw blurRad="38100" dist="38100" dir="2700000" algn="tl">
                    <a:srgbClr val="000000">
                      <a:alpha val="43137"/>
                    </a:srgbClr>
                  </a:outerShdw>
                </a:effectLst>
              </a:rPr>
              <a:t/>
            </a:r>
            <a:br>
              <a:rPr lang="fr-FR" sz="1800" b="1" i="1" dirty="0" smtClean="0">
                <a:solidFill>
                  <a:srgbClr val="FF0000"/>
                </a:solidFill>
                <a:effectLst>
                  <a:outerShdw blurRad="38100" dist="38100" dir="2700000" algn="tl">
                    <a:srgbClr val="000000">
                      <a:alpha val="43137"/>
                    </a:srgbClr>
                  </a:outerShdw>
                </a:effectLst>
              </a:rPr>
            </a:br>
            <a:r>
              <a:rPr lang="fr-FR" sz="1400" b="1" i="1" dirty="0" smtClean="0"/>
              <a:t>La comparaison des cartes est au cœur du sujet car elle visualise les enjeux et les  conséquences territoriales de la guerre. Quant aux photographies, elles sont autant d’opinions portées  sur la guerre !</a:t>
            </a:r>
          </a:p>
        </p:txBody>
      </p:sp>
      <p:sp>
        <p:nvSpPr>
          <p:cNvPr id="27652" name="Rectangle 5"/>
          <p:cNvSpPr>
            <a:spLocks noChangeArrowheads="1"/>
          </p:cNvSpPr>
          <p:nvPr/>
        </p:nvSpPr>
        <p:spPr bwMode="auto">
          <a:xfrm>
            <a:off x="611188" y="5876925"/>
            <a:ext cx="8064500" cy="915988"/>
          </a:xfrm>
          <a:prstGeom prst="rect">
            <a:avLst/>
          </a:prstGeom>
          <a:noFill/>
          <a:ln w="9525">
            <a:noFill/>
            <a:miter lim="800000"/>
            <a:headEnd/>
            <a:tailEnd/>
          </a:ln>
        </p:spPr>
        <p:txBody>
          <a:bodyPr>
            <a:spAutoFit/>
          </a:bodyPr>
          <a:lstStyle/>
          <a:p>
            <a:pPr fontAlgn="auto">
              <a:spcBef>
                <a:spcPts val="0"/>
              </a:spcBef>
              <a:spcAft>
                <a:spcPts val="0"/>
              </a:spcAft>
              <a:defRPr/>
            </a:pPr>
            <a:r>
              <a:rPr lang="fr-FR" b="1" dirty="0">
                <a:effectLst>
                  <a:outerShdw blurRad="38100" dist="38100" dir="2700000" algn="tl">
                    <a:srgbClr val="000000">
                      <a:alpha val="43137"/>
                    </a:srgbClr>
                  </a:outerShdw>
                </a:effectLst>
                <a:latin typeface="+mn-lt"/>
                <a:cs typeface="+mn-cs"/>
              </a:rPr>
              <a:t>- </a:t>
            </a:r>
            <a:r>
              <a:rPr lang="fr-FR" b="1" i="1" dirty="0">
                <a:effectLst>
                  <a:outerShdw blurRad="38100" dist="38100" dir="2700000" algn="tl">
                    <a:srgbClr val="000000">
                      <a:alpha val="43137"/>
                    </a:srgbClr>
                  </a:outerShdw>
                </a:effectLst>
                <a:latin typeface="+mn-lt"/>
                <a:cs typeface="+mn-cs"/>
              </a:rPr>
              <a:t>Autre activité possible</a:t>
            </a:r>
            <a:r>
              <a:rPr lang="fr-FR" b="1" dirty="0">
                <a:effectLst>
                  <a:outerShdw blurRad="38100" dist="38100" dir="2700000" algn="tl">
                    <a:srgbClr val="000000">
                      <a:alpha val="43137"/>
                    </a:srgbClr>
                  </a:outerShdw>
                </a:effectLst>
                <a:latin typeface="+mn-lt"/>
                <a:cs typeface="+mn-cs"/>
              </a:rPr>
              <a:t> : </a:t>
            </a:r>
            <a:r>
              <a:rPr lang="fr-FR" b="1" i="1" dirty="0">
                <a:effectLst>
                  <a:outerShdw blurRad="38100" dist="38100" dir="2700000" algn="tl">
                    <a:srgbClr val="000000">
                      <a:alpha val="43137"/>
                    </a:srgbClr>
                  </a:outerShdw>
                </a:effectLst>
                <a:latin typeface="+mn-lt"/>
                <a:cs typeface="+mn-cs"/>
              </a:rPr>
              <a:t>« Les images de la guerre » </a:t>
            </a:r>
            <a:endParaRPr lang="fr-FR" b="1"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fr-FR" b="1" dirty="0">
                <a:latin typeface="+mn-lt"/>
                <a:cs typeface="+mn-cs"/>
              </a:rPr>
              <a:t>Photographies que l’on peut  ranger dans l’ordre chronologique en justifiant leur positionnement.</a:t>
            </a:r>
          </a:p>
        </p:txBody>
      </p:sp>
      <p:pic>
        <p:nvPicPr>
          <p:cNvPr id="69634" name="Picture 2" descr="File0130"/>
          <p:cNvPicPr>
            <a:picLocks noChangeAspect="1" noChangeArrowheads="1"/>
          </p:cNvPicPr>
          <p:nvPr/>
        </p:nvPicPr>
        <p:blipFill>
          <a:blip r:embed="rId3" cstate="print"/>
          <a:srcRect/>
          <a:stretch>
            <a:fillRect/>
          </a:stretch>
        </p:blipFill>
        <p:spPr bwMode="auto">
          <a:xfrm>
            <a:off x="239713" y="1916113"/>
            <a:ext cx="3189287" cy="3649662"/>
          </a:xfrm>
          <a:prstGeom prst="rect">
            <a:avLst/>
          </a:prstGeom>
          <a:noFill/>
          <a:ln w="15875">
            <a:solidFill>
              <a:schemeClr val="accent2">
                <a:lumMod val="75000"/>
              </a:schemeClr>
            </a:solidFill>
            <a:miter lim="800000"/>
            <a:headEnd/>
            <a:tailEnd/>
          </a:ln>
        </p:spPr>
      </p:pic>
      <p:pic>
        <p:nvPicPr>
          <p:cNvPr id="22533" name="Picture 3" descr="File0001"/>
          <p:cNvPicPr>
            <a:picLocks noChangeAspect="1" noChangeArrowheads="1"/>
          </p:cNvPicPr>
          <p:nvPr/>
        </p:nvPicPr>
        <p:blipFill>
          <a:blip r:embed="rId4" cstate="print"/>
          <a:srcRect/>
          <a:stretch>
            <a:fillRect/>
          </a:stretch>
        </p:blipFill>
        <p:spPr bwMode="auto">
          <a:xfrm>
            <a:off x="3708400" y="1916113"/>
            <a:ext cx="5260975" cy="3673475"/>
          </a:xfrm>
          <a:prstGeom prst="rect">
            <a:avLst/>
          </a:prstGeom>
          <a:noFill/>
          <a:ln w="22225">
            <a:solidFill>
              <a:srgbClr val="002060"/>
            </a:solidFill>
            <a:miter lim="800000"/>
            <a:headEnd/>
            <a:tailEnd/>
          </a:ln>
        </p:spPr>
      </p:pic>
      <p:pic>
        <p:nvPicPr>
          <p:cNvPr id="38918" name="Picture 4" descr="icone_Spa"/>
          <p:cNvPicPr>
            <a:picLocks noChangeAspect="1" noChangeArrowheads="1"/>
          </p:cNvPicPr>
          <p:nvPr/>
        </p:nvPicPr>
        <p:blipFill>
          <a:blip r:embed="rId5" cstate="print"/>
          <a:srcRect/>
          <a:stretch>
            <a:fillRect/>
          </a:stretch>
        </p:blipFill>
        <p:spPr bwMode="auto">
          <a:xfrm>
            <a:off x="7667625" y="4797425"/>
            <a:ext cx="1211263" cy="1163638"/>
          </a:xfrm>
          <a:prstGeom prst="rect">
            <a:avLst/>
          </a:prstGeom>
          <a:noFill/>
          <a:ln w="254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20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linds(horizontal)">
                                      <p:cBhvr>
                                        <p:cTn id="12"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50825" y="115888"/>
            <a:ext cx="8569325" cy="1368425"/>
          </a:xfrm>
          <a:solidFill>
            <a:schemeClr val="bg1"/>
          </a:solidFill>
          <a:ln w="28575">
            <a:solidFill>
              <a:srgbClr val="800080"/>
            </a:solidFill>
          </a:ln>
        </p:spPr>
        <p:txBody>
          <a:bodyPr rtlCol="0">
            <a:normAutofit fontScale="90000"/>
          </a:bodyPr>
          <a:lstStyle/>
          <a:p>
            <a:pPr eaLnBrk="1" fontAlgn="auto" hangingPunct="1">
              <a:spcAft>
                <a:spcPts val="0"/>
              </a:spcAft>
              <a:defRPr/>
            </a:pPr>
            <a:r>
              <a:rPr lang="fr-FR" sz="2800" b="1" i="1" dirty="0" smtClean="0">
                <a:effectLst>
                  <a:outerShdw blurRad="38100" dist="38100" dir="2700000" algn="tl">
                    <a:srgbClr val="000000">
                      <a:alpha val="43137"/>
                    </a:srgbClr>
                  </a:outerShdw>
                </a:effectLst>
              </a:rPr>
              <a:t>Dominante musicale/rythmique :</a:t>
            </a:r>
            <a:br>
              <a:rPr lang="fr-FR" sz="2800" b="1" i="1" dirty="0" smtClean="0">
                <a:effectLst>
                  <a:outerShdw blurRad="38100" dist="38100" dir="2700000" algn="tl">
                    <a:srgbClr val="000000">
                      <a:alpha val="43137"/>
                    </a:srgbClr>
                  </a:outerShdw>
                </a:effectLst>
              </a:rPr>
            </a:br>
            <a:r>
              <a:rPr lang="fr-FR" sz="2800" b="1" i="1" dirty="0" smtClean="0">
                <a:effectLst>
                  <a:outerShdw blurRad="38100" dist="38100" dir="2700000" algn="tl">
                    <a:srgbClr val="000000">
                      <a:alpha val="43137"/>
                    </a:srgbClr>
                  </a:outerShdw>
                </a:effectLst>
              </a:rPr>
              <a:t> Mettre en sons le journal d’un poilu. </a:t>
            </a:r>
            <a:r>
              <a:rPr lang="fr-FR" sz="1800" b="1" i="1" dirty="0" smtClean="0"/>
              <a:t/>
            </a:r>
            <a:br>
              <a:rPr lang="fr-FR" sz="1800" b="1" i="1" dirty="0" smtClean="0"/>
            </a:br>
            <a:r>
              <a:rPr lang="fr-FR" sz="1600" b="1" i="1" dirty="0" smtClean="0"/>
              <a:t>La guerre est d’abord une agression sonore car le bruit des armes précède le vacarme des combats et le silence de la mort. C’est une dimension souvent signalée par les anciens combattants.</a:t>
            </a:r>
          </a:p>
        </p:txBody>
      </p:sp>
      <p:sp>
        <p:nvSpPr>
          <p:cNvPr id="39939" name="Rectangle 3"/>
          <p:cNvSpPr>
            <a:spLocks noChangeArrowheads="1"/>
          </p:cNvSpPr>
          <p:nvPr/>
        </p:nvSpPr>
        <p:spPr bwMode="auto">
          <a:xfrm>
            <a:off x="1795463" y="4360863"/>
            <a:ext cx="381000" cy="304800"/>
          </a:xfrm>
          <a:prstGeom prst="rect">
            <a:avLst/>
          </a:prstGeom>
          <a:noFill/>
          <a:ln w="9525">
            <a:noFill/>
            <a:miter lim="800000"/>
            <a:headEnd/>
            <a:tailEnd/>
          </a:ln>
        </p:spPr>
        <p:txBody>
          <a:bodyPr wrap="none" anchor="ctr">
            <a:spAutoFit/>
          </a:bodyPr>
          <a:lstStyle/>
          <a:p>
            <a:r>
              <a:rPr lang="fr-FR" sz="1400" b="1">
                <a:latin typeface="Calibri" pitchFamily="34" charset="0"/>
                <a:cs typeface="Times New Roman" pitchFamily="18" charset="0"/>
              </a:rPr>
              <a:t>    </a:t>
            </a:r>
            <a:endParaRPr lang="fr-FR">
              <a:latin typeface="Calibri" pitchFamily="34" charset="0"/>
            </a:endParaRPr>
          </a:p>
        </p:txBody>
      </p:sp>
      <p:sp>
        <p:nvSpPr>
          <p:cNvPr id="39940" name="Rectangle 4"/>
          <p:cNvSpPr>
            <a:spLocks noChangeArrowheads="1"/>
          </p:cNvSpPr>
          <p:nvPr/>
        </p:nvSpPr>
        <p:spPr bwMode="auto">
          <a:xfrm>
            <a:off x="0" y="1268413"/>
            <a:ext cx="219075" cy="519112"/>
          </a:xfrm>
          <a:prstGeom prst="rect">
            <a:avLst/>
          </a:prstGeom>
          <a:noFill/>
          <a:ln w="9525">
            <a:noFill/>
            <a:miter lim="800000"/>
            <a:headEnd/>
            <a:tailEnd/>
          </a:ln>
        </p:spPr>
        <p:txBody>
          <a:bodyPr wrap="none" anchor="ctr">
            <a:spAutoFit/>
          </a:bodyPr>
          <a:lstStyle/>
          <a:p>
            <a:r>
              <a:rPr lang="fr-FR" sz="1000">
                <a:latin typeface="Calibri" pitchFamily="34" charset="0"/>
                <a:cs typeface="Times New Roman" pitchFamily="18" charset="0"/>
              </a:rPr>
              <a:t>.</a:t>
            </a:r>
            <a:endParaRPr lang="fr-FR" sz="1100">
              <a:latin typeface="Calibri" pitchFamily="34" charset="0"/>
            </a:endParaRPr>
          </a:p>
          <a:p>
            <a:pPr eaLnBrk="0" hangingPunct="0"/>
            <a:endParaRPr lang="fr-FR">
              <a:latin typeface="Calibri" pitchFamily="34" charset="0"/>
            </a:endParaRPr>
          </a:p>
        </p:txBody>
      </p:sp>
      <p:graphicFrame>
        <p:nvGraphicFramePr>
          <p:cNvPr id="66567" name="Group 7"/>
          <p:cNvGraphicFramePr>
            <a:graphicFrameLocks noGrp="1"/>
          </p:cNvGraphicFramePr>
          <p:nvPr/>
        </p:nvGraphicFramePr>
        <p:xfrm>
          <a:off x="285750" y="1714500"/>
          <a:ext cx="8501122" cy="2560320"/>
        </p:xfrm>
        <a:graphic>
          <a:graphicData uri="http://schemas.openxmlformats.org/drawingml/2006/table">
            <a:tbl>
              <a:tblPr/>
              <a:tblGrid>
                <a:gridCol w="8501122"/>
              </a:tblGrid>
              <a:tr h="1570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ea typeface="Times New Roman" pitchFamily="18" charset="0"/>
                          <a:cs typeface="Arial" charset="0"/>
                        </a:rPr>
                        <a:t>1) Extrait d’un journal de guerre d’un soldat en 1914</a:t>
                      </a:r>
                      <a:endParaRPr kumimoji="0" lang="fr-FR"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ea typeface="Times New Roman" pitchFamily="18" charset="0"/>
                          <a:cs typeface="Arial" charset="0"/>
                        </a:rPr>
                        <a:t>« A 7 heures, la relève arrive ! Mais en sortant des tranchées, nous sommes fusillés comme des lapins. Notre camarade </a:t>
                      </a:r>
                      <a:r>
                        <a:rPr kumimoji="0" lang="fr-FR" sz="1800" b="0" i="0" u="none" strike="noStrike" cap="none" normalizeH="0" baseline="0" dirty="0" err="1" smtClean="0">
                          <a:ln>
                            <a:noFill/>
                          </a:ln>
                          <a:solidFill>
                            <a:schemeClr val="tx1"/>
                          </a:solidFill>
                          <a:effectLst/>
                          <a:latin typeface="Arial" charset="0"/>
                          <a:ea typeface="Times New Roman" pitchFamily="18" charset="0"/>
                          <a:cs typeface="Arial" charset="0"/>
                        </a:rPr>
                        <a:t>Fersit</a:t>
                      </a:r>
                      <a:r>
                        <a:rPr kumimoji="0" lang="fr-FR" sz="1800" b="0" i="0" u="none" strike="noStrike" cap="none" normalizeH="0" baseline="0" dirty="0" smtClean="0">
                          <a:ln>
                            <a:noFill/>
                          </a:ln>
                          <a:solidFill>
                            <a:schemeClr val="tx1"/>
                          </a:solidFill>
                          <a:effectLst/>
                          <a:latin typeface="Arial" charset="0"/>
                          <a:ea typeface="Times New Roman" pitchFamily="18" charset="0"/>
                          <a:cs typeface="Arial" charset="0"/>
                        </a:rPr>
                        <a:t> est tué raide. Revenons en arrière. Toute la journée, ça tire et à la tombée de la nuit surtout où l’ennemi nous reprend sa tranchée. Canons, mitrailleuses, charges à la baïonnette, rien ne manque et nous perdons environ une compagnie. Cinq des copains ont été faits prisonniers. A la nuit, tout cesse et on entend au loin les plaintes des blessés impossibles à secourir […]. »</a:t>
                      </a:r>
                      <a:endParaRPr kumimoji="0" lang="fr-FR"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ea typeface="Times New Roman" pitchFamily="18" charset="0"/>
                          <a:cs typeface="Arial" charset="0"/>
                        </a:rPr>
                        <a:t>Journal de guerre, 4 décembre 1914, front des Vosges</a:t>
                      </a:r>
                      <a:r>
                        <a:rPr kumimoji="0" lang="fr-FR" sz="1100" b="0" i="0" u="none" strike="noStrike" cap="none" normalizeH="0" baseline="0" dirty="0" smtClean="0">
                          <a:ln>
                            <a:noFill/>
                          </a:ln>
                          <a:solidFill>
                            <a:schemeClr val="tx1"/>
                          </a:solidFill>
                          <a:effectLst/>
                          <a:latin typeface="Arial" charset="0"/>
                          <a:ea typeface="Times New Roman" pitchFamily="18" charset="0"/>
                          <a:cs typeface="Arial" charset="0"/>
                        </a:rPr>
                        <a:t>.</a:t>
                      </a:r>
                    </a:p>
                  </a:txBody>
                  <a:tcPr horzOverflow="overflow">
                    <a:lnL w="38100" cap="flat" cmpd="sng" algn="ctr">
                      <a:solidFill>
                        <a:srgbClr val="993366"/>
                      </a:solidFill>
                      <a:prstDash val="sysDot"/>
                      <a:round/>
                      <a:headEnd type="none" w="med" len="med"/>
                      <a:tailEnd type="none" w="med" len="med"/>
                    </a:lnL>
                    <a:lnR w="38100" cap="flat" cmpd="sng" algn="ctr">
                      <a:solidFill>
                        <a:srgbClr val="993366"/>
                      </a:solidFill>
                      <a:prstDash val="sysDot"/>
                      <a:round/>
                      <a:headEnd type="none" w="med" len="med"/>
                      <a:tailEnd type="none" w="med" len="med"/>
                    </a:lnR>
                    <a:lnT w="38100" cap="flat" cmpd="sng" algn="ctr">
                      <a:solidFill>
                        <a:srgbClr val="993366"/>
                      </a:solidFill>
                      <a:prstDash val="sysDot"/>
                      <a:round/>
                      <a:headEnd type="none" w="med" len="med"/>
                      <a:tailEnd type="none" w="med" len="med"/>
                    </a:lnT>
                    <a:lnB w="38100" cap="flat" cmpd="sng" algn="ctr">
                      <a:solidFill>
                        <a:srgbClr val="993366"/>
                      </a:solidFill>
                      <a:prstDash val="sysDot"/>
                      <a:round/>
                      <a:headEnd type="none" w="med" len="med"/>
                      <a:tailEnd type="none" w="med" len="med"/>
                    </a:lnB>
                    <a:lnTlToBr>
                      <a:noFill/>
                    </a:lnTlToBr>
                    <a:lnBlToTr>
                      <a:noFill/>
                    </a:lnBlToTr>
                    <a:solidFill>
                      <a:srgbClr val="FFFFCC"/>
                    </a:solidFill>
                  </a:tcPr>
                </a:tc>
              </a:tr>
            </a:tbl>
          </a:graphicData>
        </a:graphic>
      </p:graphicFrame>
      <p:sp>
        <p:nvSpPr>
          <p:cNvPr id="39947" name="Rectangle 13"/>
          <p:cNvSpPr>
            <a:spLocks noChangeArrowheads="1"/>
          </p:cNvSpPr>
          <p:nvPr/>
        </p:nvSpPr>
        <p:spPr bwMode="auto">
          <a:xfrm>
            <a:off x="-3086100" y="4338638"/>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39948" name="Rectangle 20"/>
          <p:cNvSpPr>
            <a:spLocks noChangeArrowheads="1"/>
          </p:cNvSpPr>
          <p:nvPr/>
        </p:nvSpPr>
        <p:spPr bwMode="auto">
          <a:xfrm>
            <a:off x="-3086100" y="5202238"/>
            <a:ext cx="184150" cy="366712"/>
          </a:xfrm>
          <a:prstGeom prst="rect">
            <a:avLst/>
          </a:prstGeom>
          <a:solidFill>
            <a:srgbClr val="FFFFCC"/>
          </a:solidFill>
          <a:ln w="9525">
            <a:noFill/>
            <a:miter lim="800000"/>
            <a:headEnd/>
            <a:tailEnd/>
          </a:ln>
        </p:spPr>
        <p:txBody>
          <a:bodyPr wrap="none" anchor="ctr">
            <a:spAutoFit/>
          </a:bodyPr>
          <a:lstStyle/>
          <a:p>
            <a:endParaRPr lang="fr-FR">
              <a:latin typeface="Calibri" pitchFamily="34" charset="0"/>
            </a:endParaRPr>
          </a:p>
        </p:txBody>
      </p:sp>
      <p:sp>
        <p:nvSpPr>
          <p:cNvPr id="39949" name="Rectangle 21"/>
          <p:cNvSpPr>
            <a:spLocks noChangeArrowheads="1"/>
          </p:cNvSpPr>
          <p:nvPr/>
        </p:nvSpPr>
        <p:spPr bwMode="auto">
          <a:xfrm>
            <a:off x="-3086100" y="6583363"/>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39950" name="Picture 22" descr="icone_Musi"/>
          <p:cNvPicPr>
            <a:picLocks noGrp="1" noChangeAspect="1" noChangeArrowheads="1"/>
          </p:cNvPicPr>
          <p:nvPr>
            <p:ph type="subTitle" idx="1"/>
          </p:nvPr>
        </p:nvPicPr>
        <p:blipFill>
          <a:blip r:embed="rId3" cstate="print"/>
          <a:srcRect/>
          <a:stretch>
            <a:fillRect/>
          </a:stretch>
        </p:blipFill>
        <p:spPr>
          <a:xfrm>
            <a:off x="4143375" y="4714875"/>
            <a:ext cx="1111250" cy="1825625"/>
          </a:xfrm>
          <a:ln w="22225">
            <a:solidFill>
              <a:srgbClr val="993366"/>
            </a:solidFill>
          </a:ln>
        </p:spPr>
      </p:pic>
      <p:pic>
        <p:nvPicPr>
          <p:cNvPr id="39951" name="Picture 2" descr="http://beta.cinemayat.org/files/images/drawing%20the%20war004.midsize.jpg"/>
          <p:cNvPicPr>
            <a:picLocks noChangeAspect="1" noChangeArrowheads="1"/>
          </p:cNvPicPr>
          <p:nvPr/>
        </p:nvPicPr>
        <p:blipFill>
          <a:blip r:embed="rId4" cstate="print"/>
          <a:srcRect/>
          <a:stretch>
            <a:fillRect/>
          </a:stretch>
        </p:blipFill>
        <p:spPr bwMode="auto">
          <a:xfrm>
            <a:off x="5857875" y="4214813"/>
            <a:ext cx="3048000" cy="2438400"/>
          </a:xfrm>
          <a:prstGeom prst="rect">
            <a:avLst/>
          </a:prstGeom>
          <a:noFill/>
          <a:ln w="22225">
            <a:solidFill>
              <a:srgbClr val="FFC000"/>
            </a:solidFill>
            <a:miter lim="800000"/>
            <a:headEnd/>
            <a:tailEnd/>
          </a:ln>
        </p:spPr>
      </p:pic>
      <p:pic>
        <p:nvPicPr>
          <p:cNvPr id="92164" name="Picture 4" descr="http://img.ozap.com/01751110-photo-14-18-le-bruit-et-la-fureur.jpg"/>
          <p:cNvPicPr>
            <a:picLocks noChangeAspect="1" noChangeArrowheads="1"/>
          </p:cNvPicPr>
          <p:nvPr/>
        </p:nvPicPr>
        <p:blipFill>
          <a:blip r:embed="rId5" cstate="print"/>
          <a:srcRect/>
          <a:stretch>
            <a:fillRect/>
          </a:stretch>
        </p:blipFill>
        <p:spPr bwMode="auto">
          <a:xfrm>
            <a:off x="357188" y="4500563"/>
            <a:ext cx="2806700" cy="2168525"/>
          </a:xfrm>
          <a:prstGeom prst="rect">
            <a:avLst/>
          </a:prstGeom>
          <a:noFill/>
          <a:ln w="28575">
            <a:solidFill>
              <a:schemeClr val="accent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strips(downLeft)">
                                      <p:cBhvr>
                                        <p:cTn id="7" dur="30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214313" y="4143375"/>
            <a:ext cx="3857625" cy="571500"/>
          </a:xfrm>
          <a:prstGeom prst="wedgeRoundRectCallout">
            <a:avLst>
              <a:gd name="adj1" fmla="val 43751"/>
              <a:gd name="adj2" fmla="val -511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Rectangle 2"/>
          <p:cNvSpPr>
            <a:spLocks noGrp="1" noChangeArrowheads="1"/>
          </p:cNvSpPr>
          <p:nvPr>
            <p:ph type="title"/>
          </p:nvPr>
        </p:nvSpPr>
        <p:spPr>
          <a:gradFill>
            <a:gsLst>
              <a:gs pos="0">
                <a:schemeClr val="tx2">
                  <a:lumMod val="60000"/>
                  <a:lumOff val="40000"/>
                </a:schemeClr>
              </a:gs>
              <a:gs pos="50000">
                <a:schemeClr val="bg1"/>
              </a:gs>
              <a:gs pos="100000">
                <a:schemeClr val="accent1">
                  <a:tint val="23500"/>
                  <a:satMod val="160000"/>
                </a:schemeClr>
              </a:gs>
            </a:gsLst>
            <a:lin ang="5400000" scaled="0"/>
          </a:gradFill>
          <a:ln w="28575">
            <a:solidFill>
              <a:srgbClr val="000080"/>
            </a:solidFill>
          </a:ln>
        </p:spPr>
        <p:txBody>
          <a:bodyPr rtlCol="0">
            <a:normAutofit/>
          </a:bodyPr>
          <a:lstStyle/>
          <a:p>
            <a:pPr eaLnBrk="1" fontAlgn="auto" hangingPunct="1">
              <a:spcAft>
                <a:spcPts val="0"/>
              </a:spcAft>
              <a:defRPr/>
            </a:pPr>
            <a:r>
              <a:rPr lang="fr-FR" sz="2400" b="1" dirty="0" smtClean="0">
                <a:effectLst>
                  <a:outerShdw blurRad="38100" dist="38100" dir="2700000" algn="tl">
                    <a:srgbClr val="000000">
                      <a:alpha val="43137"/>
                    </a:srgbClr>
                  </a:outerShdw>
                </a:effectLst>
              </a:rPr>
              <a:t>Mise en œuvre de la démarche au cycle III </a:t>
            </a:r>
            <a:br>
              <a:rPr lang="fr-FR" sz="2400" b="1" dirty="0" smtClean="0">
                <a:effectLst>
                  <a:outerShdw blurRad="38100" dist="38100" dir="2700000" algn="tl">
                    <a:srgbClr val="000000">
                      <a:alpha val="43137"/>
                    </a:srgbClr>
                  </a:outerShdw>
                </a:effectLst>
              </a:rPr>
            </a:br>
            <a:r>
              <a:rPr lang="fr-FR" sz="2400" b="1" dirty="0" smtClean="0">
                <a:effectLst>
                  <a:outerShdw blurRad="38100" dist="38100" dir="2700000" algn="tl">
                    <a:srgbClr val="000000">
                      <a:alpha val="43137"/>
                    </a:srgbClr>
                  </a:outerShdw>
                </a:effectLst>
              </a:rPr>
              <a:t> domaine disciplinaire : Français</a:t>
            </a:r>
          </a:p>
        </p:txBody>
      </p:sp>
      <p:sp>
        <p:nvSpPr>
          <p:cNvPr id="5" name="Rectangle 4"/>
          <p:cNvSpPr/>
          <p:nvPr/>
        </p:nvSpPr>
        <p:spPr>
          <a:xfrm>
            <a:off x="3071813" y="2643188"/>
            <a:ext cx="3714750"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ZoneTexte 5"/>
          <p:cNvSpPr txBox="1"/>
          <p:nvPr/>
        </p:nvSpPr>
        <p:spPr>
          <a:xfrm>
            <a:off x="3071813" y="2714625"/>
            <a:ext cx="3714750" cy="461963"/>
          </a:xfrm>
          <a:prstGeom prst="rect">
            <a:avLst/>
          </a:prstGeom>
          <a:gradFill>
            <a:gsLst>
              <a:gs pos="0">
                <a:schemeClr val="tx2">
                  <a:lumMod val="60000"/>
                  <a:lumOff val="40000"/>
                </a:schemeClr>
              </a:gs>
              <a:gs pos="50000">
                <a:schemeClr val="bg1"/>
              </a:gs>
              <a:gs pos="100000">
                <a:schemeClr val="accent1">
                  <a:tint val="23500"/>
                  <a:satMod val="160000"/>
                </a:schemeClr>
              </a:gs>
            </a:gsLst>
            <a:lin ang="5400000" scaled="0"/>
          </a:gradFill>
        </p:spPr>
        <p:txBody>
          <a:bodyPr>
            <a:spAutoFit/>
          </a:bodyPr>
          <a:lstStyle/>
          <a:p>
            <a:pPr algn="ctr" fontAlgn="auto">
              <a:spcBef>
                <a:spcPts val="0"/>
              </a:spcBef>
              <a:spcAft>
                <a:spcPts val="0"/>
              </a:spcAft>
              <a:defRPr/>
            </a:pPr>
            <a:r>
              <a:rPr lang="fr-FR" sz="2400" b="1" dirty="0">
                <a:latin typeface="Arial" charset="0"/>
                <a:cs typeface="Arial" charset="0"/>
              </a:rPr>
              <a:t>Le texte descriptif</a:t>
            </a:r>
          </a:p>
        </p:txBody>
      </p:sp>
      <p:sp>
        <p:nvSpPr>
          <p:cNvPr id="7" name="Rectangle à coins arrondis 6"/>
          <p:cNvSpPr/>
          <p:nvPr/>
        </p:nvSpPr>
        <p:spPr>
          <a:xfrm>
            <a:off x="1357313" y="1643063"/>
            <a:ext cx="3357562" cy="714375"/>
          </a:xfrm>
          <a:prstGeom prst="wedgeRoundRectCallout">
            <a:avLst>
              <a:gd name="adj1" fmla="val 2693"/>
              <a:gd name="adj2" fmla="val 495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ZoneTexte 7"/>
          <p:cNvSpPr txBox="1"/>
          <p:nvPr/>
        </p:nvSpPr>
        <p:spPr>
          <a:xfrm>
            <a:off x="1500188" y="1643063"/>
            <a:ext cx="3184525" cy="862012"/>
          </a:xfrm>
          <a:prstGeom prst="rect">
            <a:avLst/>
          </a:prstGeom>
          <a:noFill/>
        </p:spPr>
        <p:txBody>
          <a:bodyPr>
            <a:spAutoFit/>
          </a:bodyPr>
          <a:lstStyle/>
          <a:p>
            <a:pPr marL="342900" indent="-342900"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Identifier un texte descriptif</a:t>
            </a:r>
          </a:p>
          <a:p>
            <a:pPr marL="342900" indent="-342900" fontAlgn="auto">
              <a:spcBef>
                <a:spcPts val="0"/>
              </a:spcBef>
              <a:spcAft>
                <a:spcPts val="0"/>
              </a:spcAft>
              <a:defRPr/>
            </a:pPr>
            <a:r>
              <a:rPr lang="fr-FR" sz="1600" b="1" i="1" dirty="0">
                <a:latin typeface="Comic Sans MS" pitchFamily="66" charset="0"/>
                <a:cs typeface="Arial" charset="0"/>
              </a:rPr>
              <a:t>dominante verbale-linguistique</a:t>
            </a:r>
          </a:p>
          <a:p>
            <a:pPr marL="342900" indent="-342900" fontAlgn="auto">
              <a:spcBef>
                <a:spcPts val="0"/>
              </a:spcBef>
              <a:spcAft>
                <a:spcPts val="0"/>
              </a:spcAft>
              <a:defRPr/>
            </a:pPr>
            <a:endParaRPr lang="fr-FR" dirty="0">
              <a:latin typeface="Comic Sans MS" pitchFamily="66" charset="0"/>
              <a:cs typeface="Arial" charset="0"/>
            </a:endParaRPr>
          </a:p>
        </p:txBody>
      </p:sp>
      <p:sp>
        <p:nvSpPr>
          <p:cNvPr id="11" name="Rectangle à coins arrondis 10"/>
          <p:cNvSpPr/>
          <p:nvPr/>
        </p:nvSpPr>
        <p:spPr>
          <a:xfrm>
            <a:off x="5786438" y="1571625"/>
            <a:ext cx="2857500" cy="928688"/>
          </a:xfrm>
          <a:prstGeom prst="wedgeRoundRectCallout">
            <a:avLst>
              <a:gd name="adj1" fmla="val -48548"/>
              <a:gd name="adj2" fmla="val 4252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ZoneTexte 11"/>
          <p:cNvSpPr txBox="1"/>
          <p:nvPr/>
        </p:nvSpPr>
        <p:spPr>
          <a:xfrm>
            <a:off x="5786438" y="1643063"/>
            <a:ext cx="2786062" cy="830262"/>
          </a:xfrm>
          <a:prstGeom prst="rect">
            <a:avLst/>
          </a:prstGeom>
          <a:noFill/>
        </p:spPr>
        <p:txBody>
          <a:bodyPr>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Paysage en relief</a:t>
            </a:r>
          </a:p>
          <a:p>
            <a:pPr algn="ctr" fontAlgn="auto">
              <a:spcBef>
                <a:spcPts val="0"/>
              </a:spcBef>
              <a:spcAft>
                <a:spcPts val="0"/>
              </a:spcAft>
              <a:defRPr/>
            </a:pPr>
            <a:r>
              <a:rPr lang="fr-FR" sz="1600" b="1" i="1" dirty="0">
                <a:latin typeface="Comic Sans MS" pitchFamily="66" charset="0"/>
                <a:cs typeface="Arial" charset="0"/>
              </a:rPr>
              <a:t>dominante Kinesthésique-</a:t>
            </a:r>
          </a:p>
          <a:p>
            <a:pPr algn="ctr" fontAlgn="auto">
              <a:spcBef>
                <a:spcPts val="0"/>
              </a:spcBef>
              <a:spcAft>
                <a:spcPts val="0"/>
              </a:spcAft>
              <a:defRPr/>
            </a:pPr>
            <a:r>
              <a:rPr lang="fr-FR" sz="1600" b="1" i="1" dirty="0">
                <a:latin typeface="Comic Sans MS" pitchFamily="66" charset="0"/>
                <a:cs typeface="Arial" charset="0"/>
              </a:rPr>
              <a:t>corporelle</a:t>
            </a:r>
          </a:p>
        </p:txBody>
      </p:sp>
      <p:sp>
        <p:nvSpPr>
          <p:cNvPr id="13" name="Rectangle à coins arrondis 12"/>
          <p:cNvSpPr/>
          <p:nvPr/>
        </p:nvSpPr>
        <p:spPr>
          <a:xfrm>
            <a:off x="4786314" y="3643314"/>
            <a:ext cx="4143404" cy="928694"/>
          </a:xfrm>
          <a:prstGeom prst="wedgeRoundRectCallout">
            <a:avLst>
              <a:gd name="adj1" fmla="val -41403"/>
              <a:gd name="adj2" fmla="val -44840"/>
              <a:gd name="adj3" fmla="val 16667"/>
            </a:avLst>
          </a:prstGeom>
          <a:gradFill>
            <a:gsLst>
              <a:gs pos="0">
                <a:srgbClr val="FF0000">
                  <a:alpha val="62000"/>
                </a:srgbClr>
              </a:gs>
              <a:gs pos="50000">
                <a:schemeClr val="bg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3"/>
          <p:cNvSpPr txBox="1"/>
          <p:nvPr/>
        </p:nvSpPr>
        <p:spPr>
          <a:xfrm>
            <a:off x="5143500" y="3714750"/>
            <a:ext cx="3516313" cy="584200"/>
          </a:xfrm>
          <a:prstGeom prst="rect">
            <a:avLst/>
          </a:prstGeom>
          <a:noFill/>
        </p:spPr>
        <p:txBody>
          <a:bodyPr wrap="none">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Portrait de Melle Le Gourdin</a:t>
            </a:r>
          </a:p>
          <a:p>
            <a:pPr algn="ctr" fontAlgn="auto">
              <a:spcBef>
                <a:spcPts val="0"/>
              </a:spcBef>
              <a:spcAft>
                <a:spcPts val="0"/>
              </a:spcAft>
              <a:defRPr/>
            </a:pPr>
            <a:r>
              <a:rPr lang="fr-FR" sz="1600" b="1" i="1" dirty="0">
                <a:latin typeface="Comic Sans MS" pitchFamily="66" charset="0"/>
                <a:cs typeface="Arial" charset="0"/>
              </a:rPr>
              <a:t>dominante logique-mathématique</a:t>
            </a:r>
          </a:p>
        </p:txBody>
      </p:sp>
      <p:sp>
        <p:nvSpPr>
          <p:cNvPr id="9" name="Rectangle à coins arrondis 8"/>
          <p:cNvSpPr/>
          <p:nvPr/>
        </p:nvSpPr>
        <p:spPr>
          <a:xfrm>
            <a:off x="214313" y="3214688"/>
            <a:ext cx="2714625" cy="642937"/>
          </a:xfrm>
          <a:prstGeom prst="wedgeRoundRectCallout">
            <a:avLst>
              <a:gd name="adj1" fmla="val 49866"/>
              <a:gd name="adj2" fmla="val -39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ZoneTexte 15"/>
          <p:cNvSpPr txBox="1"/>
          <p:nvPr/>
        </p:nvSpPr>
        <p:spPr>
          <a:xfrm>
            <a:off x="377825" y="4143375"/>
            <a:ext cx="3302000" cy="584200"/>
          </a:xfrm>
          <a:prstGeom prst="rect">
            <a:avLst/>
          </a:prstGeom>
          <a:noFill/>
        </p:spPr>
        <p:txBody>
          <a:bodyPr wrap="none">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De curieux personnages</a:t>
            </a:r>
          </a:p>
          <a:p>
            <a:pPr algn="ctr" fontAlgn="auto">
              <a:spcBef>
                <a:spcPts val="0"/>
              </a:spcBef>
              <a:spcAft>
                <a:spcPts val="0"/>
              </a:spcAft>
              <a:defRPr/>
            </a:pPr>
            <a:r>
              <a:rPr lang="fr-FR" sz="1600" b="1" i="1" dirty="0">
                <a:latin typeface="Comic Sans MS" pitchFamily="66" charset="0"/>
                <a:cs typeface="Arial" charset="0"/>
              </a:rPr>
              <a:t>Dominante musicale-rythmique</a:t>
            </a:r>
            <a:endParaRPr lang="fr-FR" i="1" dirty="0">
              <a:latin typeface="Arial" charset="0"/>
              <a:cs typeface="Arial" charset="0"/>
            </a:endParaRPr>
          </a:p>
        </p:txBody>
      </p:sp>
      <p:sp>
        <p:nvSpPr>
          <p:cNvPr id="17" name="Rectangle à coins arrondis 16"/>
          <p:cNvSpPr/>
          <p:nvPr/>
        </p:nvSpPr>
        <p:spPr>
          <a:xfrm>
            <a:off x="4429125" y="4857750"/>
            <a:ext cx="3571875" cy="714375"/>
          </a:xfrm>
          <a:prstGeom prst="wedgeRoundRectCallout">
            <a:avLst>
              <a:gd name="adj1" fmla="val -32203"/>
              <a:gd name="adj2" fmla="val -488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ZoneTexte 17"/>
          <p:cNvSpPr txBox="1"/>
          <p:nvPr/>
        </p:nvSpPr>
        <p:spPr>
          <a:xfrm>
            <a:off x="4711700" y="4929188"/>
            <a:ext cx="2820988" cy="584200"/>
          </a:xfrm>
          <a:prstGeom prst="rect">
            <a:avLst/>
          </a:prstGeom>
          <a:noFill/>
        </p:spPr>
        <p:txBody>
          <a:bodyPr wrap="none">
            <a:spAutoFit/>
          </a:bodyPr>
          <a:lstStyle/>
          <a:p>
            <a:pPr algn="ctr" fontAlgn="auto">
              <a:spcBef>
                <a:spcPts val="0"/>
              </a:spcBef>
              <a:spcAft>
                <a:spcPts val="0"/>
              </a:spcAft>
              <a:defRPr/>
            </a:pPr>
            <a:r>
              <a:rPr lang="fr-FR" sz="1600" b="1" dirty="0" err="1">
                <a:effectLst>
                  <a:outerShdw blurRad="38100" dist="38100" dir="2700000" algn="tl">
                    <a:srgbClr val="000000">
                      <a:alpha val="43137"/>
                    </a:srgbClr>
                  </a:outerShdw>
                </a:effectLst>
                <a:latin typeface="Comic Sans MS" pitchFamily="66" charset="0"/>
                <a:cs typeface="Arial" charset="0"/>
              </a:rPr>
              <a:t>Auto-portrait</a:t>
            </a:r>
            <a:endParaRPr lang="fr-FR" sz="1600" b="1" dirty="0">
              <a:effectLst>
                <a:outerShdw blurRad="38100" dist="38100" dir="2700000" algn="tl">
                  <a:srgbClr val="000000">
                    <a:alpha val="43137"/>
                  </a:srgbClr>
                </a:outerShdw>
              </a:effectLst>
              <a:latin typeface="Comic Sans MS" pitchFamily="66" charset="0"/>
              <a:cs typeface="Arial" charset="0"/>
            </a:endParaRPr>
          </a:p>
          <a:p>
            <a:pPr algn="ctr" fontAlgn="auto">
              <a:spcBef>
                <a:spcPts val="0"/>
              </a:spcBef>
              <a:spcAft>
                <a:spcPts val="0"/>
              </a:spcAft>
              <a:defRPr/>
            </a:pPr>
            <a:r>
              <a:rPr lang="fr-FR" sz="1600" b="1" i="1" dirty="0">
                <a:latin typeface="Comic Sans MS" pitchFamily="66" charset="0"/>
                <a:cs typeface="Arial" charset="0"/>
              </a:rPr>
              <a:t>dominante </a:t>
            </a:r>
            <a:r>
              <a:rPr lang="fr-FR" sz="1600" b="1" i="1" dirty="0" err="1">
                <a:latin typeface="Comic Sans MS" pitchFamily="66" charset="0"/>
                <a:cs typeface="Arial" charset="0"/>
              </a:rPr>
              <a:t>intrapersonnelle</a:t>
            </a:r>
            <a:endParaRPr lang="fr-FR" sz="1600" b="1" i="1" dirty="0">
              <a:latin typeface="Comic Sans MS" pitchFamily="66" charset="0"/>
              <a:cs typeface="Arial" charset="0"/>
            </a:endParaRPr>
          </a:p>
        </p:txBody>
      </p:sp>
      <p:sp>
        <p:nvSpPr>
          <p:cNvPr id="19" name="Rectangle à coins arrondis 18"/>
          <p:cNvSpPr/>
          <p:nvPr/>
        </p:nvSpPr>
        <p:spPr>
          <a:xfrm>
            <a:off x="285720" y="5072074"/>
            <a:ext cx="3786214" cy="612648"/>
          </a:xfrm>
          <a:prstGeom prst="wedgeRoundRectCallout">
            <a:avLst>
              <a:gd name="adj1" fmla="val -21197"/>
              <a:gd name="adj2" fmla="val 47358"/>
              <a:gd name="adj3" fmla="val 16667"/>
            </a:avLst>
          </a:prstGeom>
          <a:gradFill>
            <a:gsLst>
              <a:gs pos="0">
                <a:srgbClr val="FF0000">
                  <a:alpha val="62000"/>
                </a:srgbClr>
              </a:gs>
              <a:gs pos="50000">
                <a:schemeClr val="bg1"/>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ZoneTexte 19"/>
          <p:cNvSpPr txBox="1"/>
          <p:nvPr/>
        </p:nvSpPr>
        <p:spPr>
          <a:xfrm>
            <a:off x="357188" y="5143500"/>
            <a:ext cx="3787775" cy="584200"/>
          </a:xfrm>
          <a:prstGeom prst="rect">
            <a:avLst/>
          </a:prstGeom>
          <a:noFill/>
        </p:spPr>
        <p:txBody>
          <a:bodyPr>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Vue d’une tour !</a:t>
            </a:r>
          </a:p>
          <a:p>
            <a:pPr algn="ctr" fontAlgn="auto">
              <a:spcBef>
                <a:spcPts val="0"/>
              </a:spcBef>
              <a:spcAft>
                <a:spcPts val="0"/>
              </a:spcAft>
              <a:defRPr/>
            </a:pPr>
            <a:r>
              <a:rPr lang="fr-FR" sz="1600" b="1" i="1" dirty="0">
                <a:effectLst>
                  <a:outerShdw blurRad="38100" dist="38100" dir="2700000" algn="tl">
                    <a:srgbClr val="000000">
                      <a:alpha val="43137"/>
                    </a:srgbClr>
                  </a:outerShdw>
                </a:effectLst>
                <a:latin typeface="Comic Sans MS" pitchFamily="66" charset="0"/>
                <a:cs typeface="Arial" charset="0"/>
              </a:rPr>
              <a:t>dominante visuelle-spatiale</a:t>
            </a:r>
          </a:p>
        </p:txBody>
      </p:sp>
      <p:sp>
        <p:nvSpPr>
          <p:cNvPr id="21" name="Rectangle à coins arrondis 20"/>
          <p:cNvSpPr/>
          <p:nvPr/>
        </p:nvSpPr>
        <p:spPr>
          <a:xfrm>
            <a:off x="1763713" y="5805488"/>
            <a:ext cx="5429250" cy="792162"/>
          </a:xfrm>
          <a:prstGeom prst="wedgeRoundRectCallout">
            <a:avLst>
              <a:gd name="adj1" fmla="val -21809"/>
              <a:gd name="adj2" fmla="val 476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ZoneTexte 21"/>
          <p:cNvSpPr txBox="1"/>
          <p:nvPr/>
        </p:nvSpPr>
        <p:spPr>
          <a:xfrm>
            <a:off x="2000250" y="5929313"/>
            <a:ext cx="5429250" cy="584200"/>
          </a:xfrm>
          <a:prstGeom prst="rect">
            <a:avLst/>
          </a:prstGeom>
          <a:noFill/>
        </p:spPr>
        <p:txBody>
          <a:bodyPr>
            <a:spAutoFit/>
          </a:bodyPr>
          <a:lstStyle/>
          <a:p>
            <a:pPr algn="ctr" fontAlgn="auto">
              <a:spcBef>
                <a:spcPts val="0"/>
              </a:spcBef>
              <a:spcAft>
                <a:spcPts val="0"/>
              </a:spcAft>
              <a:defRPr/>
            </a:pPr>
            <a:r>
              <a:rPr lang="fr-FR" sz="1600" b="1" dirty="0">
                <a:effectLst>
                  <a:outerShdw blurRad="38100" dist="38100" dir="2700000" algn="tl">
                    <a:srgbClr val="000000">
                      <a:alpha val="43137"/>
                    </a:srgbClr>
                  </a:outerShdw>
                </a:effectLst>
                <a:latin typeface="Comic Sans MS" pitchFamily="66" charset="0"/>
                <a:cs typeface="Arial" charset="0"/>
              </a:rPr>
              <a:t>Tri d’écrits descriptifs</a:t>
            </a:r>
          </a:p>
          <a:p>
            <a:pPr algn="ctr" fontAlgn="auto">
              <a:spcBef>
                <a:spcPts val="0"/>
              </a:spcBef>
              <a:spcAft>
                <a:spcPts val="0"/>
              </a:spcAft>
              <a:defRPr/>
            </a:pPr>
            <a:r>
              <a:rPr lang="fr-FR" sz="1600" b="1" i="1" dirty="0">
                <a:latin typeface="Comic Sans MS" pitchFamily="66" charset="0"/>
                <a:cs typeface="Arial" charset="0"/>
              </a:rPr>
              <a:t>dominante naturaliste</a:t>
            </a:r>
            <a:endParaRPr lang="fr-FR" sz="1600" i="1" dirty="0">
              <a:latin typeface="Comic Sans MS" pitchFamily="66" charset="0"/>
              <a:cs typeface="Arial" charset="0"/>
            </a:endParaRPr>
          </a:p>
        </p:txBody>
      </p:sp>
      <p:sp>
        <p:nvSpPr>
          <p:cNvPr id="40984" name="ZoneTexte 9"/>
          <p:cNvSpPr txBox="1">
            <a:spLocks noChangeArrowheads="1"/>
          </p:cNvSpPr>
          <p:nvPr/>
        </p:nvSpPr>
        <p:spPr bwMode="auto">
          <a:xfrm>
            <a:off x="142875" y="3286125"/>
            <a:ext cx="2857500" cy="584200"/>
          </a:xfrm>
          <a:prstGeom prst="rect">
            <a:avLst/>
          </a:prstGeom>
          <a:noFill/>
          <a:ln w="9525">
            <a:noFill/>
            <a:miter lim="800000"/>
            <a:headEnd/>
            <a:tailEnd/>
          </a:ln>
        </p:spPr>
        <p:txBody>
          <a:bodyPr>
            <a:spAutoFit/>
          </a:bodyPr>
          <a:lstStyle/>
          <a:p>
            <a:pPr algn="ctr"/>
            <a:r>
              <a:rPr lang="fr-FR" sz="1600" b="1" i="1">
                <a:latin typeface="Comic Sans MS" pitchFamily="66" charset="0"/>
              </a:rPr>
              <a:t>Qui est qui ?</a:t>
            </a:r>
          </a:p>
          <a:p>
            <a:r>
              <a:rPr lang="fr-FR" sz="1600" b="1" i="1">
                <a:latin typeface="Comic Sans MS" pitchFamily="66" charset="0"/>
              </a:rPr>
              <a:t>dominante interpersonnelle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908175" y="115888"/>
            <a:ext cx="5616575" cy="1009650"/>
          </a:xfrm>
          <a:solidFill>
            <a:schemeClr val="bg1"/>
          </a:solidFill>
          <a:ln w="25400">
            <a:solidFill>
              <a:srgbClr val="FF0000"/>
            </a:solidFill>
          </a:ln>
        </p:spPr>
        <p:txBody>
          <a:bodyPr rtlCol="0">
            <a:normAutofit fontScale="90000"/>
          </a:bodyPr>
          <a:lstStyle/>
          <a:p>
            <a:pPr eaLnBrk="1" fontAlgn="auto" hangingPunct="1">
              <a:spcAft>
                <a:spcPts val="0"/>
              </a:spcAft>
              <a:defRPr/>
            </a:pPr>
            <a:r>
              <a:rPr lang="fr-FR" sz="2800" b="1" dirty="0" smtClean="0">
                <a:solidFill>
                  <a:srgbClr val="FF0000"/>
                </a:solidFill>
                <a:effectLst>
                  <a:outerShdw blurRad="38100" dist="38100" dir="2700000" algn="tl">
                    <a:srgbClr val="000000">
                      <a:alpha val="43137"/>
                    </a:srgbClr>
                  </a:outerShdw>
                </a:effectLst>
              </a:rPr>
              <a:t> </a:t>
            </a:r>
            <a:br>
              <a:rPr lang="fr-FR" sz="2800" b="1" dirty="0" smtClean="0">
                <a:solidFill>
                  <a:srgbClr val="FF0000"/>
                </a:solidFill>
                <a:effectLst>
                  <a:outerShdw blurRad="38100" dist="38100" dir="2700000" algn="tl">
                    <a:srgbClr val="000000">
                      <a:alpha val="43137"/>
                    </a:srgbClr>
                  </a:outerShdw>
                </a:effectLst>
              </a:rPr>
            </a:br>
            <a:r>
              <a:rPr lang="fr-FR" sz="2800" b="1" dirty="0" smtClean="0">
                <a:solidFill>
                  <a:srgbClr val="FF0000"/>
                </a:solidFill>
                <a:effectLst>
                  <a:outerShdw blurRad="38100" dist="38100" dir="2700000" algn="tl">
                    <a:srgbClr val="000000">
                      <a:alpha val="43137"/>
                    </a:srgbClr>
                  </a:outerShdw>
                </a:effectLst>
              </a:rPr>
              <a:t/>
            </a:r>
            <a:br>
              <a:rPr lang="fr-FR" sz="2800" b="1" dirty="0" smtClean="0">
                <a:solidFill>
                  <a:srgbClr val="FF0000"/>
                </a:solidFill>
                <a:effectLst>
                  <a:outerShdw blurRad="38100" dist="38100" dir="2700000" algn="tl">
                    <a:srgbClr val="000000">
                      <a:alpha val="43137"/>
                    </a:srgbClr>
                  </a:outerShdw>
                </a:effectLst>
              </a:rPr>
            </a:br>
            <a:r>
              <a:rPr lang="fr-FR" sz="3100" b="1" dirty="0" smtClean="0"/>
              <a:t>« </a:t>
            </a:r>
            <a:r>
              <a:rPr lang="fr-FR" sz="3100" b="1" i="1" dirty="0" smtClean="0"/>
              <a:t>Un paysage en relief »</a:t>
            </a:r>
            <a:r>
              <a:rPr lang="fr-FR" sz="3100" b="1" dirty="0" smtClean="0"/>
              <a:t> </a:t>
            </a:r>
            <a:r>
              <a:rPr lang="fr-FR" sz="2800" b="1" dirty="0" smtClean="0"/>
              <a:t/>
            </a:r>
            <a:br>
              <a:rPr lang="fr-FR" sz="2800" b="1" dirty="0" smtClean="0"/>
            </a:br>
            <a:r>
              <a:rPr lang="fr-FR" sz="2400" b="1" dirty="0" smtClean="0"/>
              <a:t>Lecture d’image</a:t>
            </a:r>
            <a:r>
              <a:rPr lang="fr-FR" sz="2800" b="1" dirty="0" smtClean="0">
                <a:solidFill>
                  <a:srgbClr val="FF0000"/>
                </a:solidFill>
                <a:effectLst>
                  <a:outerShdw blurRad="38100" dist="38100" dir="2700000" algn="tl">
                    <a:srgbClr val="000000">
                      <a:alpha val="43137"/>
                    </a:srgbClr>
                  </a:outerShdw>
                </a:effectLst>
              </a:rPr>
              <a:t/>
            </a:r>
            <a:br>
              <a:rPr lang="fr-FR" sz="2800" b="1" dirty="0" smtClean="0">
                <a:solidFill>
                  <a:srgbClr val="FF0000"/>
                </a:solidFill>
                <a:effectLst>
                  <a:outerShdw blurRad="38100" dist="38100" dir="2700000" algn="tl">
                    <a:srgbClr val="000000">
                      <a:alpha val="43137"/>
                    </a:srgbClr>
                  </a:outerShdw>
                </a:effectLst>
              </a:rPr>
            </a:br>
            <a:r>
              <a:rPr lang="fr-FR" sz="2800" b="1" i="1" dirty="0" smtClean="0"/>
              <a:t/>
            </a:r>
            <a:br>
              <a:rPr lang="fr-FR" sz="2800" b="1" i="1" dirty="0" smtClean="0"/>
            </a:br>
            <a:endParaRPr lang="fr-FR" sz="1800" b="1" dirty="0" smtClean="0">
              <a:solidFill>
                <a:srgbClr val="FF0000"/>
              </a:solidFill>
              <a:effectLst>
                <a:outerShdw blurRad="38100" dist="38100" dir="2700000" algn="tl">
                  <a:srgbClr val="000000">
                    <a:alpha val="43137"/>
                  </a:srgbClr>
                </a:outerShdw>
              </a:effectLst>
            </a:endParaRPr>
          </a:p>
        </p:txBody>
      </p:sp>
      <p:pic>
        <p:nvPicPr>
          <p:cNvPr id="11265" name="Picture 1" descr="paysage1"/>
          <p:cNvPicPr>
            <a:picLocks noChangeAspect="1" noChangeArrowheads="1"/>
          </p:cNvPicPr>
          <p:nvPr/>
        </p:nvPicPr>
        <p:blipFill>
          <a:blip r:embed="rId3" cstate="print"/>
          <a:srcRect/>
          <a:stretch>
            <a:fillRect/>
          </a:stretch>
        </p:blipFill>
        <p:spPr bwMode="auto">
          <a:xfrm>
            <a:off x="5508625" y="4292600"/>
            <a:ext cx="3289300" cy="2279650"/>
          </a:xfrm>
          <a:prstGeom prst="rect">
            <a:avLst/>
          </a:prstGeom>
          <a:noFill/>
          <a:ln w="15875">
            <a:solidFill>
              <a:schemeClr val="tx2">
                <a:lumMod val="40000"/>
                <a:lumOff val="60000"/>
              </a:schemeClr>
            </a:solidFill>
            <a:miter lim="800000"/>
            <a:headEnd/>
            <a:tailEnd/>
          </a:ln>
        </p:spPr>
      </p:pic>
      <p:pic>
        <p:nvPicPr>
          <p:cNvPr id="11266" name="Picture 2" descr="ciel"/>
          <p:cNvPicPr>
            <a:picLocks noChangeAspect="1" noChangeArrowheads="1"/>
          </p:cNvPicPr>
          <p:nvPr/>
        </p:nvPicPr>
        <p:blipFill>
          <a:blip r:embed="rId4" cstate="print"/>
          <a:srcRect/>
          <a:stretch>
            <a:fillRect/>
          </a:stretch>
        </p:blipFill>
        <p:spPr bwMode="auto">
          <a:xfrm>
            <a:off x="250825" y="1844675"/>
            <a:ext cx="2665413" cy="1882775"/>
          </a:xfrm>
          <a:prstGeom prst="rect">
            <a:avLst/>
          </a:prstGeom>
          <a:noFill/>
          <a:ln w="12700">
            <a:solidFill>
              <a:schemeClr val="tx2">
                <a:lumMod val="60000"/>
                <a:lumOff val="40000"/>
              </a:schemeClr>
            </a:solidFill>
            <a:miter lim="800000"/>
            <a:headEnd/>
            <a:tailEnd/>
          </a:ln>
        </p:spPr>
      </p:pic>
      <p:pic>
        <p:nvPicPr>
          <p:cNvPr id="41989" name="Picture 3" descr="champs"/>
          <p:cNvPicPr>
            <a:picLocks noChangeAspect="1" noChangeArrowheads="1"/>
          </p:cNvPicPr>
          <p:nvPr/>
        </p:nvPicPr>
        <p:blipFill>
          <a:blip r:embed="rId5" cstate="print"/>
          <a:srcRect/>
          <a:stretch>
            <a:fillRect/>
          </a:stretch>
        </p:blipFill>
        <p:spPr bwMode="auto">
          <a:xfrm>
            <a:off x="1116013" y="3500438"/>
            <a:ext cx="2735262" cy="1038225"/>
          </a:xfrm>
          <a:prstGeom prst="rect">
            <a:avLst/>
          </a:prstGeom>
          <a:noFill/>
          <a:ln w="15875">
            <a:solidFill>
              <a:srgbClr val="FFC000"/>
            </a:solidFill>
            <a:miter lim="800000"/>
            <a:headEnd/>
            <a:tailEnd/>
          </a:ln>
        </p:spPr>
      </p:pic>
      <p:pic>
        <p:nvPicPr>
          <p:cNvPr id="11268" name="Picture 4" descr="maisons"/>
          <p:cNvPicPr>
            <a:picLocks noChangeAspect="1" noChangeArrowheads="1"/>
          </p:cNvPicPr>
          <p:nvPr/>
        </p:nvPicPr>
        <p:blipFill>
          <a:blip r:embed="rId6" cstate="print"/>
          <a:srcRect/>
          <a:stretch>
            <a:fillRect/>
          </a:stretch>
        </p:blipFill>
        <p:spPr bwMode="auto">
          <a:xfrm>
            <a:off x="2411413" y="4581525"/>
            <a:ext cx="2665412" cy="1181100"/>
          </a:xfrm>
          <a:prstGeom prst="rect">
            <a:avLst/>
          </a:prstGeom>
          <a:noFill/>
          <a:ln w="15875">
            <a:solidFill>
              <a:schemeClr val="accent2">
                <a:lumMod val="40000"/>
                <a:lumOff val="60000"/>
              </a:schemeClr>
            </a:solidFill>
            <a:miter lim="800000"/>
            <a:headEnd/>
            <a:tailEnd/>
          </a:ln>
        </p:spPr>
      </p:pic>
      <p:sp>
        <p:nvSpPr>
          <p:cNvPr id="11" name="Rectangle 10"/>
          <p:cNvSpPr/>
          <p:nvPr/>
        </p:nvSpPr>
        <p:spPr>
          <a:xfrm>
            <a:off x="4572000" y="1412875"/>
            <a:ext cx="4140200" cy="1477963"/>
          </a:xfrm>
          <a:prstGeom prst="rect">
            <a:avLst/>
          </a:prstGeom>
          <a:ln w="22225">
            <a:solidFill>
              <a:schemeClr val="tx2">
                <a:lumMod val="40000"/>
                <a:lumOff val="60000"/>
              </a:schemeClr>
            </a:solidFill>
          </a:ln>
        </p:spPr>
        <p:txBody>
          <a:bodyPr>
            <a:spAutoFit/>
          </a:bodyPr>
          <a:lstStyle/>
          <a:p>
            <a:pPr fontAlgn="auto">
              <a:spcBef>
                <a:spcPts val="0"/>
              </a:spcBef>
              <a:spcAft>
                <a:spcPts val="0"/>
              </a:spcAft>
              <a:defRPr/>
            </a:pPr>
            <a:r>
              <a:rPr lang="fr-FR" b="1" dirty="0">
                <a:latin typeface="+mn-lt"/>
                <a:cs typeface="+mn-cs"/>
              </a:rPr>
              <a:t> </a:t>
            </a:r>
            <a:r>
              <a:rPr lang="fr-FR" sz="1400" dirty="0">
                <a:latin typeface="+mn-lt"/>
                <a:cs typeface="+mn-cs"/>
              </a:rPr>
              <a:t>- </a:t>
            </a:r>
            <a:r>
              <a:rPr lang="fr-FR" b="1" dirty="0">
                <a:effectLst>
                  <a:outerShdw blurRad="38100" dist="38100" dir="2700000" algn="tl">
                    <a:srgbClr val="000000">
                      <a:alpha val="43137"/>
                    </a:srgbClr>
                  </a:outerShdw>
                </a:effectLst>
                <a:latin typeface="+mn-lt"/>
                <a:cs typeface="+mn-cs"/>
              </a:rPr>
              <a:t>Discussion orale :</a:t>
            </a:r>
          </a:p>
          <a:p>
            <a:pPr fontAlgn="auto">
              <a:spcBef>
                <a:spcPts val="0"/>
              </a:spcBef>
              <a:spcAft>
                <a:spcPts val="0"/>
              </a:spcAft>
              <a:defRPr/>
            </a:pPr>
            <a:r>
              <a:rPr lang="fr-FR" b="1" dirty="0">
                <a:latin typeface="+mn-lt"/>
                <a:cs typeface="+mn-cs"/>
              </a:rPr>
              <a:t>Comment le photographe, le dessinateur, le peintre ont-ils organisé leur espace ?</a:t>
            </a:r>
          </a:p>
          <a:p>
            <a:pPr fontAlgn="auto">
              <a:spcBef>
                <a:spcPts val="0"/>
              </a:spcBef>
              <a:spcAft>
                <a:spcPts val="0"/>
              </a:spcAft>
              <a:defRPr/>
            </a:pPr>
            <a:r>
              <a:rPr lang="fr-FR" b="1" dirty="0">
                <a:latin typeface="+mn-lt"/>
                <a:cs typeface="+mn-cs"/>
              </a:rPr>
              <a:t>Quels sont les différents plans ?</a:t>
            </a:r>
          </a:p>
          <a:p>
            <a:pPr fontAlgn="auto">
              <a:spcBef>
                <a:spcPts val="0"/>
              </a:spcBef>
              <a:spcAft>
                <a:spcPts val="0"/>
              </a:spcAft>
              <a:defRPr/>
            </a:pPr>
            <a:r>
              <a:rPr lang="fr-FR" b="1" dirty="0">
                <a:latin typeface="+mn-lt"/>
                <a:cs typeface="+mn-cs"/>
              </a:rPr>
              <a:t>Y a-t-il un décor ? Quel est son rôle ?</a:t>
            </a:r>
          </a:p>
        </p:txBody>
      </p:sp>
      <p:sp>
        <p:nvSpPr>
          <p:cNvPr id="41992" name="Rectangle 11"/>
          <p:cNvSpPr>
            <a:spLocks noChangeArrowheads="1"/>
          </p:cNvSpPr>
          <p:nvPr/>
        </p:nvSpPr>
        <p:spPr bwMode="auto">
          <a:xfrm>
            <a:off x="611188" y="1412875"/>
            <a:ext cx="1800225" cy="369888"/>
          </a:xfrm>
          <a:prstGeom prst="rect">
            <a:avLst/>
          </a:prstGeom>
          <a:noFill/>
          <a:ln w="9525">
            <a:noFill/>
            <a:miter lim="800000"/>
            <a:headEnd/>
            <a:tailEnd/>
          </a:ln>
        </p:spPr>
        <p:txBody>
          <a:bodyPr>
            <a:spAutoFit/>
          </a:bodyPr>
          <a:lstStyle/>
          <a:p>
            <a:r>
              <a:rPr lang="fr-FR" b="1" i="1">
                <a:solidFill>
                  <a:srgbClr val="000000"/>
                </a:solidFill>
                <a:latin typeface="Calibri" pitchFamily="34" charset="0"/>
              </a:rPr>
              <a:t>papier calque</a:t>
            </a:r>
            <a:endParaRPr lang="fr-FR" b="1" i="1">
              <a:latin typeface="Calibri" pitchFamily="34" charset="0"/>
            </a:endParaRPr>
          </a:p>
        </p:txBody>
      </p:sp>
      <p:sp>
        <p:nvSpPr>
          <p:cNvPr id="41993" name="Rectangle 12"/>
          <p:cNvSpPr>
            <a:spLocks noChangeArrowheads="1"/>
          </p:cNvSpPr>
          <p:nvPr/>
        </p:nvSpPr>
        <p:spPr bwMode="auto">
          <a:xfrm>
            <a:off x="468313" y="5373688"/>
            <a:ext cx="1727200" cy="368300"/>
          </a:xfrm>
          <a:prstGeom prst="rect">
            <a:avLst/>
          </a:prstGeom>
          <a:noFill/>
          <a:ln w="9525">
            <a:noFill/>
            <a:miter lim="800000"/>
            <a:headEnd/>
            <a:tailEnd/>
          </a:ln>
        </p:spPr>
        <p:txBody>
          <a:bodyPr>
            <a:spAutoFit/>
          </a:bodyPr>
          <a:lstStyle/>
          <a:p>
            <a:r>
              <a:rPr lang="fr-FR" b="1">
                <a:solidFill>
                  <a:srgbClr val="000000"/>
                </a:solidFill>
                <a:latin typeface="Calibri" pitchFamily="34" charset="0"/>
              </a:rPr>
              <a:t>différents plans </a:t>
            </a:r>
            <a:endParaRPr lang="fr-FR" b="1">
              <a:latin typeface="Calibri" pitchFamily="34" charset="0"/>
            </a:endParaRPr>
          </a:p>
        </p:txBody>
      </p:sp>
      <p:sp>
        <p:nvSpPr>
          <p:cNvPr id="41994" name="Rectangle 13"/>
          <p:cNvSpPr>
            <a:spLocks noChangeArrowheads="1"/>
          </p:cNvSpPr>
          <p:nvPr/>
        </p:nvSpPr>
        <p:spPr bwMode="auto">
          <a:xfrm>
            <a:off x="2843213" y="5949950"/>
            <a:ext cx="1763712" cy="368300"/>
          </a:xfrm>
          <a:prstGeom prst="rect">
            <a:avLst/>
          </a:prstGeom>
          <a:noFill/>
          <a:ln w="9525">
            <a:noFill/>
            <a:miter lim="800000"/>
            <a:headEnd/>
            <a:tailEnd/>
          </a:ln>
        </p:spPr>
        <p:txBody>
          <a:bodyPr wrap="none">
            <a:spAutoFit/>
          </a:bodyPr>
          <a:lstStyle/>
          <a:p>
            <a:r>
              <a:rPr lang="fr-FR" b="1">
                <a:solidFill>
                  <a:srgbClr val="000000"/>
                </a:solidFill>
                <a:latin typeface="Calibri" pitchFamily="34" charset="0"/>
              </a:rPr>
              <a:t>son organisation</a:t>
            </a:r>
            <a:endParaRPr lang="fr-FR" b="1">
              <a:latin typeface="Calibri" pitchFamily="34" charset="0"/>
            </a:endParaRPr>
          </a:p>
        </p:txBody>
      </p:sp>
      <p:sp>
        <p:nvSpPr>
          <p:cNvPr id="12" name="Rectangle 11"/>
          <p:cNvSpPr/>
          <p:nvPr/>
        </p:nvSpPr>
        <p:spPr>
          <a:xfrm>
            <a:off x="3348038" y="2997200"/>
            <a:ext cx="5586412" cy="461963"/>
          </a:xfrm>
          <a:prstGeom prst="rect">
            <a:avLst/>
          </a:prstGeom>
        </p:spPr>
        <p:txBody>
          <a:bodyPr wrap="none">
            <a:spAutoFit/>
          </a:bodyPr>
          <a:lstStyle/>
          <a:p>
            <a:pPr>
              <a:defRPr/>
            </a:pPr>
            <a:r>
              <a:rPr lang="fr-FR" sz="2400" b="1" dirty="0">
                <a:solidFill>
                  <a:srgbClr val="FF0000"/>
                </a:solidFill>
                <a:effectLst>
                  <a:outerShdw blurRad="38100" dist="38100" dir="2700000" algn="tl">
                    <a:srgbClr val="000000">
                      <a:alpha val="43137"/>
                    </a:srgbClr>
                  </a:outerShdw>
                </a:effectLst>
              </a:rPr>
              <a:t>Dominante kinesthésique-corporelle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p:val>
                                            <p:fltVal val="0"/>
                                          </p:val>
                                        </p:tav>
                                        <p:tav tm="100000">
                                          <p:val>
                                            <p:strVal val="#ppt_w"/>
                                          </p:val>
                                        </p:tav>
                                      </p:tavLst>
                                    </p:anim>
                                    <p:anim calcmode="lin" valueType="num">
                                      <p:cBhvr>
                                        <p:cTn id="8" dur="5000" fill="hold"/>
                                        <p:tgtEl>
                                          <p:spTgt spid="12"/>
                                        </p:tgtEl>
                                        <p:attrNameLst>
                                          <p:attrName>ppt_h</p:attrName>
                                        </p:attrNameLst>
                                      </p:cBhvr>
                                      <p:tavLst>
                                        <p:tav tm="0">
                                          <p:val>
                                            <p:fltVal val="0"/>
                                          </p:val>
                                        </p:tav>
                                        <p:tav tm="100000">
                                          <p:val>
                                            <p:strVal val="#ppt_h"/>
                                          </p:val>
                                        </p:tav>
                                      </p:tavLst>
                                    </p:anim>
                                    <p:animEffect transition="in" filter="fade">
                                      <p:cBhvr>
                                        <p:cTn id="9"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…de modèles du fonctionnement cognitif</a:t>
            </a:r>
            <a:endParaRPr lang="fr-FR" sz="3600" dirty="0"/>
          </a:p>
        </p:txBody>
      </p:sp>
      <p:sp>
        <p:nvSpPr>
          <p:cNvPr id="5" name="Rectangle 4"/>
          <p:cNvSpPr/>
          <p:nvPr/>
        </p:nvSpPr>
        <p:spPr>
          <a:xfrm>
            <a:off x="611560" y="1196752"/>
            <a:ext cx="3911648" cy="461665"/>
          </a:xfrm>
          <a:prstGeom prst="rect">
            <a:avLst/>
          </a:prstGeom>
        </p:spPr>
        <p:txBody>
          <a:bodyPr wrap="none">
            <a:spAutoFit/>
          </a:bodyPr>
          <a:lstStyle/>
          <a:p>
            <a:r>
              <a:rPr lang="fr-FR" sz="2400" b="1" dirty="0" smtClean="0"/>
              <a:t>Un support : le cerveau…</a:t>
            </a:r>
            <a:endParaRPr lang="fr-FR" sz="2400" dirty="0"/>
          </a:p>
        </p:txBody>
      </p:sp>
      <p:pic>
        <p:nvPicPr>
          <p:cNvPr id="116739" name="Picture 3"/>
          <p:cNvPicPr>
            <a:picLocks noGrp="1" noChangeAspect="1" noChangeArrowheads="1"/>
          </p:cNvPicPr>
          <p:nvPr>
            <p:ph idx="1"/>
          </p:nvPr>
        </p:nvPicPr>
        <p:blipFill>
          <a:blip r:embed="rId2" cstate="print"/>
          <a:srcRect/>
          <a:stretch>
            <a:fillRect/>
          </a:stretch>
        </p:blipFill>
        <p:spPr bwMode="auto">
          <a:xfrm>
            <a:off x="611560" y="1772816"/>
            <a:ext cx="3931324" cy="2880320"/>
          </a:xfrm>
          <a:prstGeom prst="rect">
            <a:avLst/>
          </a:prstGeom>
          <a:noFill/>
          <a:ln w="22225">
            <a:solidFill>
              <a:schemeClr val="accent1"/>
            </a:solidFill>
            <a:miter lim="800000"/>
            <a:headEnd/>
            <a:tailEnd/>
          </a:ln>
        </p:spPr>
      </p:pic>
      <p:pic>
        <p:nvPicPr>
          <p:cNvPr id="116740" name="Picture 4"/>
          <p:cNvPicPr>
            <a:picLocks noChangeAspect="1" noChangeArrowheads="1"/>
          </p:cNvPicPr>
          <p:nvPr/>
        </p:nvPicPr>
        <p:blipFill>
          <a:blip r:embed="rId3" cstate="print"/>
          <a:srcRect/>
          <a:stretch>
            <a:fillRect/>
          </a:stretch>
        </p:blipFill>
        <p:spPr bwMode="auto">
          <a:xfrm>
            <a:off x="4932040" y="3140968"/>
            <a:ext cx="3781425" cy="3048000"/>
          </a:xfrm>
          <a:prstGeom prst="rect">
            <a:avLst/>
          </a:prstGeom>
          <a:noFill/>
          <a:ln w="22225">
            <a:solidFill>
              <a:schemeClr val="accent1"/>
            </a:solidFill>
            <a:miter lim="800000"/>
            <a:headEnd/>
            <a:tailEnd/>
          </a:ln>
        </p:spPr>
      </p:pic>
      <p:sp>
        <p:nvSpPr>
          <p:cNvPr id="8" name="Rectangle 7"/>
          <p:cNvSpPr/>
          <p:nvPr/>
        </p:nvSpPr>
        <p:spPr>
          <a:xfrm>
            <a:off x="5436096" y="2492896"/>
            <a:ext cx="2289409" cy="461665"/>
          </a:xfrm>
          <a:prstGeom prst="rect">
            <a:avLst/>
          </a:prstGeom>
        </p:spPr>
        <p:txBody>
          <a:bodyPr wrap="none">
            <a:spAutoFit/>
          </a:bodyPr>
          <a:lstStyle/>
          <a:p>
            <a:r>
              <a:rPr lang="fr-FR" sz="2400" b="1" dirty="0" smtClean="0"/>
              <a:t>Sa structure…</a:t>
            </a:r>
            <a:endParaRPr lang="fr-FR" sz="2400" dirty="0"/>
          </a:p>
        </p:txBody>
      </p:sp>
      <p:sp>
        <p:nvSpPr>
          <p:cNvPr id="9" name="Rectangle 8"/>
          <p:cNvSpPr/>
          <p:nvPr/>
        </p:nvSpPr>
        <p:spPr>
          <a:xfrm>
            <a:off x="467544" y="6381328"/>
            <a:ext cx="8208912" cy="276999"/>
          </a:xfrm>
          <a:prstGeom prst="rect">
            <a:avLst/>
          </a:prstGeom>
        </p:spPr>
        <p:txBody>
          <a:bodyPr wrap="square">
            <a:spAutoFit/>
          </a:bodyPr>
          <a:lstStyle/>
          <a:p>
            <a:pPr algn="ctr"/>
            <a:r>
              <a:rPr lang="fr-FR" sz="1200" dirty="0" smtClean="0"/>
              <a:t>C. Chevalier, Professeur de mathématiques, formatrice honoraire ESPE de Créteil-UPEC</a:t>
            </a:r>
            <a:endParaRPr lang="fr-FR"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979613" y="274638"/>
            <a:ext cx="4895850" cy="777875"/>
          </a:xfrm>
          <a:solidFill>
            <a:schemeClr val="bg1"/>
          </a:solidFill>
          <a:ln w="25400">
            <a:solidFill>
              <a:srgbClr val="FF0000"/>
            </a:solidFill>
          </a:ln>
        </p:spPr>
        <p:txBody>
          <a:bodyPr rtlCol="0">
            <a:normAutofit fontScale="90000"/>
          </a:bodyPr>
          <a:lstStyle/>
          <a:p>
            <a:pPr eaLnBrk="1" fontAlgn="auto" hangingPunct="1">
              <a:spcAft>
                <a:spcPts val="0"/>
              </a:spcAft>
              <a:defRPr/>
            </a:pPr>
            <a:r>
              <a:rPr lang="fr-FR" sz="3100" b="1" i="1" dirty="0" smtClean="0"/>
              <a:t>« Vue d’une tour ! »</a:t>
            </a:r>
            <a:r>
              <a:rPr lang="fr-FR" sz="3100" b="1" dirty="0" smtClean="0">
                <a:solidFill>
                  <a:srgbClr val="FF0000"/>
                </a:solidFill>
                <a:effectLst>
                  <a:outerShdw blurRad="38100" dist="38100" dir="2700000" algn="tl">
                    <a:srgbClr val="000000">
                      <a:alpha val="43137"/>
                    </a:srgbClr>
                  </a:outerShdw>
                </a:effectLst>
              </a:rPr>
              <a:t> </a:t>
            </a:r>
            <a:r>
              <a:rPr lang="fr-FR" sz="2400" b="1" dirty="0" smtClean="0">
                <a:solidFill>
                  <a:srgbClr val="FF0000"/>
                </a:solidFill>
                <a:effectLst>
                  <a:outerShdw blurRad="38100" dist="38100" dir="2700000" algn="tl">
                    <a:srgbClr val="000000">
                      <a:alpha val="43137"/>
                    </a:srgbClr>
                  </a:outerShdw>
                </a:effectLst>
              </a:rPr>
              <a:t/>
            </a:r>
            <a:br>
              <a:rPr lang="fr-FR" sz="2400" b="1" dirty="0" smtClean="0">
                <a:solidFill>
                  <a:srgbClr val="FF0000"/>
                </a:solidFill>
                <a:effectLst>
                  <a:outerShdw blurRad="38100" dist="38100" dir="2700000" algn="tl">
                    <a:srgbClr val="000000">
                      <a:alpha val="43137"/>
                    </a:srgbClr>
                  </a:outerShdw>
                </a:effectLst>
              </a:rPr>
            </a:br>
            <a:endParaRPr lang="fr-FR" sz="1800" b="1" dirty="0" smtClean="0">
              <a:solidFill>
                <a:srgbClr val="FF0000"/>
              </a:solidFill>
              <a:effectLst>
                <a:outerShdw blurRad="38100" dist="38100" dir="2700000" algn="tl">
                  <a:srgbClr val="000000">
                    <a:alpha val="43137"/>
                  </a:srgbClr>
                </a:outerShdw>
              </a:effectLst>
            </a:endParaRPr>
          </a:p>
        </p:txBody>
      </p:sp>
      <p:pic>
        <p:nvPicPr>
          <p:cNvPr id="43011" name="Picture 1"/>
          <p:cNvPicPr>
            <a:picLocks noChangeAspect="1" noChangeArrowheads="1"/>
          </p:cNvPicPr>
          <p:nvPr/>
        </p:nvPicPr>
        <p:blipFill>
          <a:blip r:embed="rId3" cstate="print"/>
          <a:srcRect/>
          <a:stretch>
            <a:fillRect/>
          </a:stretch>
        </p:blipFill>
        <p:spPr bwMode="auto">
          <a:xfrm>
            <a:off x="250825" y="333375"/>
            <a:ext cx="1400175" cy="2581275"/>
          </a:xfrm>
          <a:prstGeom prst="rect">
            <a:avLst/>
          </a:prstGeom>
          <a:noFill/>
          <a:ln w="15875">
            <a:solidFill>
              <a:schemeClr val="tx1"/>
            </a:solidFill>
            <a:miter lim="800000"/>
            <a:headEnd/>
            <a:tailEnd/>
          </a:ln>
        </p:spPr>
      </p:pic>
      <p:pic>
        <p:nvPicPr>
          <p:cNvPr id="43012" name="Picture 2"/>
          <p:cNvPicPr>
            <a:picLocks noChangeAspect="1" noChangeArrowheads="1"/>
          </p:cNvPicPr>
          <p:nvPr/>
        </p:nvPicPr>
        <p:blipFill>
          <a:blip r:embed="rId4" cstate="print"/>
          <a:srcRect/>
          <a:stretch>
            <a:fillRect/>
          </a:stretch>
        </p:blipFill>
        <p:spPr bwMode="auto">
          <a:xfrm>
            <a:off x="7235825" y="333375"/>
            <a:ext cx="1466850" cy="1943100"/>
          </a:xfrm>
          <a:prstGeom prst="rect">
            <a:avLst/>
          </a:prstGeom>
          <a:noFill/>
          <a:ln w="15875">
            <a:solidFill>
              <a:schemeClr val="tx1"/>
            </a:solid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2339975" y="1700213"/>
            <a:ext cx="1412875" cy="1873250"/>
          </a:xfrm>
          <a:prstGeom prst="rect">
            <a:avLst/>
          </a:prstGeom>
          <a:noFill/>
          <a:ln w="15875">
            <a:solidFill>
              <a:schemeClr val="tx2">
                <a:lumMod val="75000"/>
              </a:schemeClr>
            </a:solid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4572000" y="2492375"/>
            <a:ext cx="1579563" cy="2117725"/>
          </a:xfrm>
          <a:prstGeom prst="rect">
            <a:avLst/>
          </a:prstGeom>
          <a:noFill/>
          <a:ln w="15875">
            <a:solidFill>
              <a:schemeClr val="tx2">
                <a:lumMod val="75000"/>
              </a:schemeClr>
            </a:solidFill>
            <a:miter lim="800000"/>
            <a:headEnd/>
            <a:tailEnd/>
          </a:ln>
        </p:spPr>
      </p:pic>
      <p:pic>
        <p:nvPicPr>
          <p:cNvPr id="9221" name="Picture 5"/>
          <p:cNvPicPr>
            <a:picLocks noChangeAspect="1" noChangeArrowheads="1"/>
          </p:cNvPicPr>
          <p:nvPr/>
        </p:nvPicPr>
        <p:blipFill>
          <a:blip r:embed="rId7" cstate="print"/>
          <a:srcRect/>
          <a:stretch>
            <a:fillRect/>
          </a:stretch>
        </p:blipFill>
        <p:spPr bwMode="auto">
          <a:xfrm>
            <a:off x="6875463" y="3357563"/>
            <a:ext cx="1512887" cy="2019300"/>
          </a:xfrm>
          <a:prstGeom prst="rect">
            <a:avLst/>
          </a:prstGeom>
          <a:noFill/>
          <a:ln w="15875">
            <a:solidFill>
              <a:schemeClr val="tx2">
                <a:lumMod val="75000"/>
              </a:schemeClr>
            </a:solidFill>
            <a:miter lim="800000"/>
            <a:headEnd/>
            <a:tailEnd/>
          </a:ln>
        </p:spPr>
      </p:pic>
      <p:pic>
        <p:nvPicPr>
          <p:cNvPr id="9222" name="Picture 6" descr="toursbis"/>
          <p:cNvPicPr>
            <a:picLocks noChangeAspect="1" noChangeArrowheads="1"/>
          </p:cNvPicPr>
          <p:nvPr/>
        </p:nvPicPr>
        <p:blipFill>
          <a:blip r:embed="rId8" cstate="print"/>
          <a:srcRect/>
          <a:stretch>
            <a:fillRect/>
          </a:stretch>
        </p:blipFill>
        <p:spPr bwMode="auto">
          <a:xfrm>
            <a:off x="468313" y="4005263"/>
            <a:ext cx="3495675" cy="2419350"/>
          </a:xfrm>
          <a:prstGeom prst="rect">
            <a:avLst/>
          </a:prstGeom>
          <a:noFill/>
          <a:ln w="15875">
            <a:solidFill>
              <a:schemeClr val="tx1">
                <a:lumMod val="50000"/>
                <a:lumOff val="50000"/>
              </a:schemeClr>
            </a:solidFill>
            <a:miter lim="800000"/>
            <a:headEnd/>
            <a:tailEnd/>
          </a:ln>
        </p:spPr>
      </p:pic>
      <p:sp>
        <p:nvSpPr>
          <p:cNvPr id="43017" name="Rectangle 10"/>
          <p:cNvSpPr>
            <a:spLocks noChangeArrowheads="1"/>
          </p:cNvSpPr>
          <p:nvPr/>
        </p:nvSpPr>
        <p:spPr bwMode="auto">
          <a:xfrm>
            <a:off x="4572000" y="5805488"/>
            <a:ext cx="3708400" cy="369887"/>
          </a:xfrm>
          <a:prstGeom prst="rect">
            <a:avLst/>
          </a:prstGeom>
          <a:noFill/>
          <a:ln w="9525">
            <a:noFill/>
            <a:miter lim="800000"/>
            <a:headEnd/>
            <a:tailEnd/>
          </a:ln>
        </p:spPr>
        <p:txBody>
          <a:bodyPr wrap="none">
            <a:spAutoFit/>
          </a:bodyPr>
          <a:lstStyle/>
          <a:p>
            <a:r>
              <a:rPr lang="fr-FR" b="1">
                <a:latin typeface="Calibri" pitchFamily="34" charset="0"/>
              </a:rPr>
              <a:t>sélectionner les éléments pertinents </a:t>
            </a:r>
            <a:endParaRPr lang="fr-FR">
              <a:latin typeface="Calibri" pitchFamily="34" charset="0"/>
            </a:endParaRPr>
          </a:p>
        </p:txBody>
      </p:sp>
      <p:sp>
        <p:nvSpPr>
          <p:cNvPr id="43018" name="Rectangle 11"/>
          <p:cNvSpPr>
            <a:spLocks noChangeArrowheads="1"/>
          </p:cNvSpPr>
          <p:nvPr/>
        </p:nvSpPr>
        <p:spPr bwMode="auto">
          <a:xfrm>
            <a:off x="4211638" y="1557338"/>
            <a:ext cx="2660650" cy="368300"/>
          </a:xfrm>
          <a:prstGeom prst="rect">
            <a:avLst/>
          </a:prstGeom>
          <a:noFill/>
          <a:ln w="9525">
            <a:noFill/>
            <a:miter lim="800000"/>
            <a:headEnd/>
            <a:tailEnd/>
          </a:ln>
        </p:spPr>
        <p:txBody>
          <a:bodyPr wrap="none">
            <a:spAutoFit/>
          </a:bodyPr>
          <a:lstStyle/>
          <a:p>
            <a:r>
              <a:rPr lang="fr-FR" b="1">
                <a:latin typeface="Calibri" pitchFamily="34" charset="0"/>
              </a:rPr>
              <a:t>reconnaître l’objet décrit. </a:t>
            </a:r>
            <a:endParaRPr lang="fr-FR">
              <a:latin typeface="Calibri" pitchFamily="34" charset="0"/>
            </a:endParaRPr>
          </a:p>
        </p:txBody>
      </p:sp>
      <p:sp>
        <p:nvSpPr>
          <p:cNvPr id="43019" name="Rectangle 12"/>
          <p:cNvSpPr>
            <a:spLocks noChangeArrowheads="1"/>
          </p:cNvSpPr>
          <p:nvPr/>
        </p:nvSpPr>
        <p:spPr bwMode="auto">
          <a:xfrm>
            <a:off x="6875463" y="2636838"/>
            <a:ext cx="1412875" cy="369887"/>
          </a:xfrm>
          <a:prstGeom prst="rect">
            <a:avLst/>
          </a:prstGeom>
          <a:noFill/>
          <a:ln w="9525">
            <a:noFill/>
            <a:miter lim="800000"/>
            <a:headEnd/>
            <a:tailEnd/>
          </a:ln>
        </p:spPr>
        <p:txBody>
          <a:bodyPr wrap="none">
            <a:spAutoFit/>
          </a:bodyPr>
          <a:lstStyle/>
          <a:p>
            <a:r>
              <a:rPr lang="fr-FR" b="1">
                <a:latin typeface="Calibri" pitchFamily="34" charset="0"/>
              </a:rPr>
              <a:t>informations</a:t>
            </a:r>
            <a:endParaRPr lang="fr-FR">
              <a:latin typeface="Calibri" pitchFamily="34" charset="0"/>
            </a:endParaRPr>
          </a:p>
        </p:txBody>
      </p:sp>
      <p:sp>
        <p:nvSpPr>
          <p:cNvPr id="12" name="Rectangle 11"/>
          <p:cNvSpPr/>
          <p:nvPr/>
        </p:nvSpPr>
        <p:spPr>
          <a:xfrm>
            <a:off x="1908175" y="1125538"/>
            <a:ext cx="5040313" cy="460375"/>
          </a:xfrm>
          <a:prstGeom prst="rect">
            <a:avLst/>
          </a:prstGeom>
        </p:spPr>
        <p:txBody>
          <a:bodyPr>
            <a:spAutoFit/>
          </a:bodyPr>
          <a:lstStyle/>
          <a:p>
            <a:pPr algn="ctr">
              <a:defRPr/>
            </a:pPr>
            <a:r>
              <a:rPr lang="fr-FR" sz="2400" b="1" dirty="0">
                <a:solidFill>
                  <a:srgbClr val="FF0000"/>
                </a:solidFill>
                <a:effectLst>
                  <a:outerShdw blurRad="38100" dist="38100" dir="2700000" algn="tl">
                    <a:srgbClr val="000000">
                      <a:alpha val="43137"/>
                    </a:srgbClr>
                  </a:outerShdw>
                </a:effectLst>
              </a:rPr>
              <a:t>Dominante visuelle-spatiale</a:t>
            </a:r>
            <a:r>
              <a:rPr lang="fr-FR" b="1" dirty="0">
                <a:solidFill>
                  <a:srgbClr val="FF0000"/>
                </a:solidFill>
                <a:effectLst>
                  <a:outerShdw blurRad="38100" dist="38100" dir="2700000" algn="tl">
                    <a:srgbClr val="000000">
                      <a:alpha val="43137"/>
                    </a:srgbClr>
                  </a:outerShdw>
                </a:effectLst>
              </a:rPr>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0" fill="hold"/>
                                        <p:tgtEl>
                                          <p:spTgt spid="12"/>
                                        </p:tgtEl>
                                        <p:attrNameLst>
                                          <p:attrName>ppt_w</p:attrName>
                                        </p:attrNameLst>
                                      </p:cBhvr>
                                      <p:tavLst>
                                        <p:tav tm="0">
                                          <p:val>
                                            <p:fltVal val="0"/>
                                          </p:val>
                                        </p:tav>
                                        <p:tav tm="100000">
                                          <p:val>
                                            <p:strVal val="#ppt_w"/>
                                          </p:val>
                                        </p:tav>
                                      </p:tavLst>
                                    </p:anim>
                                    <p:anim calcmode="lin" valueType="num">
                                      <p:cBhvr>
                                        <p:cTn id="15" dur="5000" fill="hold"/>
                                        <p:tgtEl>
                                          <p:spTgt spid="12"/>
                                        </p:tgtEl>
                                        <p:attrNameLst>
                                          <p:attrName>ppt_h</p:attrName>
                                        </p:attrNameLst>
                                      </p:cBhvr>
                                      <p:tavLst>
                                        <p:tav tm="0">
                                          <p:val>
                                            <p:fltVal val="0"/>
                                          </p:val>
                                        </p:tav>
                                        <p:tav tm="100000">
                                          <p:val>
                                            <p:strVal val="#ppt_h"/>
                                          </p:val>
                                        </p:tav>
                                      </p:tavLst>
                                    </p:anim>
                                    <p:animEffect transition="in" filter="fade">
                                      <p:cBhvr>
                                        <p:cTn id="16"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2051050" y="260350"/>
            <a:ext cx="5184775" cy="647700"/>
          </a:xfrm>
          <a:solidFill>
            <a:schemeClr val="bg1"/>
          </a:solidFill>
          <a:ln w="25400">
            <a:solidFill>
              <a:srgbClr val="FF0000"/>
            </a:solidFill>
          </a:ln>
        </p:spPr>
        <p:txBody>
          <a:bodyPr rtlCol="0">
            <a:normAutofit fontScale="90000"/>
          </a:bodyPr>
          <a:lstStyle/>
          <a:p>
            <a:pPr eaLnBrk="1" fontAlgn="auto" hangingPunct="1">
              <a:spcAft>
                <a:spcPts val="0"/>
              </a:spcAft>
              <a:defRPr/>
            </a:pPr>
            <a:r>
              <a:rPr lang="fr-FR" sz="2800" b="1" dirty="0" smtClean="0">
                <a:solidFill>
                  <a:srgbClr val="FF0000"/>
                </a:solidFill>
                <a:effectLst>
                  <a:outerShdw blurRad="38100" dist="38100" dir="2700000" algn="tl">
                    <a:srgbClr val="000000">
                      <a:alpha val="43137"/>
                    </a:srgbClr>
                  </a:outerShdw>
                </a:effectLst>
              </a:rPr>
              <a:t> </a:t>
            </a:r>
            <a:br>
              <a:rPr lang="fr-FR" sz="2800" b="1" dirty="0" smtClean="0">
                <a:solidFill>
                  <a:srgbClr val="FF0000"/>
                </a:solidFill>
                <a:effectLst>
                  <a:outerShdw blurRad="38100" dist="38100" dir="2700000" algn="tl">
                    <a:srgbClr val="000000">
                      <a:alpha val="43137"/>
                    </a:srgbClr>
                  </a:outerShdw>
                </a:effectLst>
              </a:rPr>
            </a:br>
            <a:r>
              <a:rPr lang="fr-FR" sz="2800" b="1" dirty="0" smtClean="0">
                <a:solidFill>
                  <a:srgbClr val="FF0000"/>
                </a:solidFill>
                <a:effectLst>
                  <a:outerShdw blurRad="38100" dist="38100" dir="2700000" algn="tl">
                    <a:srgbClr val="000000">
                      <a:alpha val="43137"/>
                    </a:srgbClr>
                  </a:outerShdw>
                </a:effectLst>
              </a:rPr>
              <a:t/>
            </a:r>
            <a:br>
              <a:rPr lang="fr-FR" sz="2800" b="1" dirty="0" smtClean="0">
                <a:solidFill>
                  <a:srgbClr val="FF0000"/>
                </a:solidFill>
                <a:effectLst>
                  <a:outerShdw blurRad="38100" dist="38100" dir="2700000" algn="tl">
                    <a:srgbClr val="000000">
                      <a:alpha val="43137"/>
                    </a:srgbClr>
                  </a:outerShdw>
                </a:effectLst>
              </a:rPr>
            </a:br>
            <a:r>
              <a:rPr lang="fr-FR" sz="2800" b="1" dirty="0" smtClean="0">
                <a:solidFill>
                  <a:srgbClr val="FF0000"/>
                </a:solidFill>
                <a:effectLst>
                  <a:outerShdw blurRad="38100" dist="38100" dir="2700000" algn="tl">
                    <a:srgbClr val="000000">
                      <a:alpha val="43137"/>
                    </a:srgbClr>
                  </a:outerShdw>
                </a:effectLst>
              </a:rPr>
              <a:t/>
            </a:r>
            <a:br>
              <a:rPr lang="fr-FR" sz="2800" b="1" dirty="0" smtClean="0">
                <a:solidFill>
                  <a:srgbClr val="FF0000"/>
                </a:solidFill>
                <a:effectLst>
                  <a:outerShdw blurRad="38100" dist="38100" dir="2700000" algn="tl">
                    <a:srgbClr val="000000">
                      <a:alpha val="43137"/>
                    </a:srgbClr>
                  </a:outerShdw>
                </a:effectLst>
              </a:rPr>
            </a:br>
            <a:r>
              <a:rPr lang="fr-FR" sz="3100" b="1" i="1" dirty="0" smtClean="0"/>
              <a:t>« De curieux personnages »</a:t>
            </a:r>
            <a:r>
              <a:rPr lang="fr-FR" sz="3100" b="1" dirty="0" smtClean="0">
                <a:solidFill>
                  <a:srgbClr val="FF0000"/>
                </a:solidFill>
                <a:effectLst>
                  <a:outerShdw blurRad="38100" dist="38100" dir="2700000" algn="tl">
                    <a:srgbClr val="000000">
                      <a:alpha val="43137"/>
                    </a:srgbClr>
                  </a:outerShdw>
                </a:effectLst>
              </a:rPr>
              <a:t> </a:t>
            </a:r>
            <a:br>
              <a:rPr lang="fr-FR" sz="3100" b="1" dirty="0" smtClean="0">
                <a:solidFill>
                  <a:srgbClr val="FF0000"/>
                </a:solidFill>
                <a:effectLst>
                  <a:outerShdw blurRad="38100" dist="38100" dir="2700000" algn="tl">
                    <a:srgbClr val="000000">
                      <a:alpha val="43137"/>
                    </a:srgbClr>
                  </a:outerShdw>
                </a:effectLst>
              </a:rPr>
            </a:br>
            <a:r>
              <a:rPr lang="fr-FR" sz="2800" b="1" dirty="0" smtClean="0">
                <a:solidFill>
                  <a:srgbClr val="FF0000"/>
                </a:solidFill>
                <a:effectLst>
                  <a:outerShdw blurRad="38100" dist="38100" dir="2700000" algn="tl">
                    <a:srgbClr val="000000">
                      <a:alpha val="43137"/>
                    </a:srgbClr>
                  </a:outerShdw>
                </a:effectLst>
              </a:rPr>
              <a:t/>
            </a:r>
            <a:br>
              <a:rPr lang="fr-FR" sz="2800" b="1" dirty="0" smtClean="0">
                <a:solidFill>
                  <a:srgbClr val="FF0000"/>
                </a:solidFill>
                <a:effectLst>
                  <a:outerShdw blurRad="38100" dist="38100" dir="2700000" algn="tl">
                    <a:srgbClr val="000000">
                      <a:alpha val="43137"/>
                    </a:srgbClr>
                  </a:outerShdw>
                </a:effectLst>
              </a:rPr>
            </a:br>
            <a:r>
              <a:rPr lang="fr-FR" sz="2800" b="1" i="1" dirty="0" smtClean="0"/>
              <a:t/>
            </a:r>
            <a:br>
              <a:rPr lang="fr-FR" sz="2800" b="1" i="1" dirty="0" smtClean="0"/>
            </a:br>
            <a:endParaRPr lang="fr-FR" sz="1800" b="1" dirty="0" smtClean="0">
              <a:solidFill>
                <a:srgbClr val="FF0000"/>
              </a:solidFill>
              <a:effectLst>
                <a:outerShdw blurRad="38100" dist="38100" dir="2700000" algn="tl">
                  <a:srgbClr val="000000">
                    <a:alpha val="43137"/>
                  </a:srgbClr>
                </a:outerShdw>
              </a:effectLst>
            </a:endParaRPr>
          </a:p>
        </p:txBody>
      </p:sp>
      <p:sp>
        <p:nvSpPr>
          <p:cNvPr id="44035" name="Rectangle 4"/>
          <p:cNvSpPr>
            <a:spLocks noChangeArrowheads="1"/>
          </p:cNvSpPr>
          <p:nvPr/>
        </p:nvSpPr>
        <p:spPr bwMode="auto">
          <a:xfrm>
            <a:off x="4643438" y="1844675"/>
            <a:ext cx="3975100" cy="369888"/>
          </a:xfrm>
          <a:prstGeom prst="rect">
            <a:avLst/>
          </a:prstGeom>
          <a:noFill/>
          <a:ln w="9525">
            <a:noFill/>
            <a:miter lim="800000"/>
            <a:headEnd/>
            <a:tailEnd/>
          </a:ln>
        </p:spPr>
        <p:txBody>
          <a:bodyPr wrap="none">
            <a:spAutoFit/>
          </a:bodyPr>
          <a:lstStyle/>
          <a:p>
            <a:r>
              <a:rPr lang="fr-FR" b="1" i="1">
                <a:latin typeface="Calibri" pitchFamily="34" charset="0"/>
              </a:rPr>
              <a:t>Ecoute de textes chantés ou mis en voix</a:t>
            </a:r>
            <a:endParaRPr lang="fr-FR" i="1">
              <a:latin typeface="Calibri" pitchFamily="34" charset="0"/>
            </a:endParaRPr>
          </a:p>
        </p:txBody>
      </p:sp>
      <p:graphicFrame>
        <p:nvGraphicFramePr>
          <p:cNvPr id="6" name="Tableau 5"/>
          <p:cNvGraphicFramePr>
            <a:graphicFrameLocks noGrp="1"/>
          </p:cNvGraphicFramePr>
          <p:nvPr/>
        </p:nvGraphicFramePr>
        <p:xfrm>
          <a:off x="2484438" y="2708275"/>
          <a:ext cx="6096000" cy="2667000"/>
        </p:xfrm>
        <a:graphic>
          <a:graphicData uri="http://schemas.openxmlformats.org/drawingml/2006/table">
            <a:tbl>
              <a:tblPr/>
              <a:tblGrid>
                <a:gridCol w="2115403"/>
                <a:gridCol w="3980597"/>
              </a:tblGrid>
              <a:tr h="2638567">
                <a:tc>
                  <a:txBody>
                    <a:bodyPr/>
                    <a:lstStyle/>
                    <a:p>
                      <a:pPr>
                        <a:spcAft>
                          <a:spcPts val="0"/>
                        </a:spcAft>
                      </a:pPr>
                      <a:r>
                        <a:rPr lang="fr-FR" sz="1000" b="1" dirty="0">
                          <a:latin typeface="Times New Roman"/>
                          <a:ea typeface="Times New Roman"/>
                        </a:rPr>
                        <a:t>Pour dessiner un </a:t>
                      </a:r>
                      <a:r>
                        <a:rPr lang="fr-FR" sz="1000" b="1" dirty="0" smtClean="0">
                          <a:latin typeface="Times New Roman"/>
                          <a:ea typeface="Times New Roman"/>
                        </a:rPr>
                        <a:t>bonhomme</a:t>
                      </a:r>
                    </a:p>
                    <a:p>
                      <a:pPr>
                        <a:spcAft>
                          <a:spcPts val="0"/>
                        </a:spcAft>
                      </a:pPr>
                      <a:endParaRPr lang="fr-FR" sz="1200" dirty="0">
                        <a:latin typeface="Times New Roman"/>
                        <a:ea typeface="Times New Roman"/>
                      </a:endParaRPr>
                    </a:p>
                    <a:p>
                      <a:pPr>
                        <a:spcAft>
                          <a:spcPts val="0"/>
                        </a:spcAft>
                      </a:pPr>
                      <a:r>
                        <a:rPr lang="fr-FR" sz="900" dirty="0">
                          <a:latin typeface="Times New Roman"/>
                          <a:ea typeface="Times New Roman"/>
                        </a:rPr>
                        <a:t>Deux petits ronds dans un grand rond</a:t>
                      </a:r>
                      <a:endParaRPr lang="fr-FR" sz="1200" dirty="0">
                        <a:latin typeface="Times New Roman"/>
                        <a:ea typeface="Times New Roman"/>
                      </a:endParaRPr>
                    </a:p>
                    <a:p>
                      <a:pPr>
                        <a:spcAft>
                          <a:spcPts val="0"/>
                        </a:spcAft>
                      </a:pPr>
                      <a:r>
                        <a:rPr lang="fr-FR" sz="900" dirty="0">
                          <a:latin typeface="Times New Roman"/>
                          <a:ea typeface="Times New Roman"/>
                        </a:rPr>
                        <a:t>Pour le nez un trait droit et long</a:t>
                      </a:r>
                      <a:endParaRPr lang="fr-FR" sz="1200" dirty="0">
                        <a:latin typeface="Times New Roman"/>
                        <a:ea typeface="Times New Roman"/>
                      </a:endParaRPr>
                    </a:p>
                    <a:p>
                      <a:pPr>
                        <a:spcAft>
                          <a:spcPts val="0"/>
                        </a:spcAft>
                      </a:pPr>
                      <a:r>
                        <a:rPr lang="fr-FR" sz="900" dirty="0">
                          <a:latin typeface="Times New Roman"/>
                          <a:ea typeface="Times New Roman"/>
                        </a:rPr>
                        <a:t>Une courbe dessous la bouche</a:t>
                      </a:r>
                      <a:endParaRPr lang="fr-FR" sz="1200" dirty="0">
                        <a:latin typeface="Times New Roman"/>
                        <a:ea typeface="Times New Roman"/>
                      </a:endParaRPr>
                    </a:p>
                    <a:p>
                      <a:pPr>
                        <a:spcAft>
                          <a:spcPts val="0"/>
                        </a:spcAft>
                      </a:pPr>
                      <a:r>
                        <a:rPr lang="fr-FR" sz="900" dirty="0">
                          <a:latin typeface="Times New Roman"/>
                          <a:ea typeface="Times New Roman"/>
                        </a:rPr>
                        <a:t>Et pour chaque oreille une boucle</a:t>
                      </a:r>
                      <a:endParaRPr lang="fr-FR" sz="1200" dirty="0">
                        <a:latin typeface="Times New Roman"/>
                        <a:ea typeface="Times New Roman"/>
                      </a:endParaRPr>
                    </a:p>
                    <a:p>
                      <a:pPr>
                        <a:spcAft>
                          <a:spcPts val="0"/>
                        </a:spcAft>
                      </a:pPr>
                      <a:r>
                        <a:rPr lang="fr-FR" sz="900" dirty="0">
                          <a:latin typeface="Times New Roman"/>
                          <a:ea typeface="Times New Roman"/>
                        </a:rPr>
                        <a:t>Sous le beau rond un autre rond</a:t>
                      </a:r>
                      <a:endParaRPr lang="fr-FR" sz="1200" dirty="0">
                        <a:latin typeface="Times New Roman"/>
                        <a:ea typeface="Times New Roman"/>
                      </a:endParaRPr>
                    </a:p>
                    <a:p>
                      <a:pPr>
                        <a:spcAft>
                          <a:spcPts val="0"/>
                        </a:spcAft>
                      </a:pPr>
                      <a:r>
                        <a:rPr lang="fr-FR" sz="900" dirty="0">
                          <a:latin typeface="Times New Roman"/>
                          <a:ea typeface="Times New Roman"/>
                        </a:rPr>
                        <a:t>Plus grand encore et plus oblong</a:t>
                      </a:r>
                      <a:endParaRPr lang="fr-FR" sz="1200" dirty="0">
                        <a:latin typeface="Times New Roman"/>
                        <a:ea typeface="Times New Roman"/>
                      </a:endParaRPr>
                    </a:p>
                    <a:p>
                      <a:pPr>
                        <a:spcAft>
                          <a:spcPts val="0"/>
                        </a:spcAft>
                      </a:pPr>
                      <a:r>
                        <a:rPr lang="fr-FR" sz="900" dirty="0">
                          <a:latin typeface="Times New Roman"/>
                          <a:ea typeface="Times New Roman"/>
                        </a:rPr>
                        <a:t>On peut y mettre des boutons</a:t>
                      </a:r>
                      <a:endParaRPr lang="fr-FR" sz="1200" dirty="0">
                        <a:latin typeface="Times New Roman"/>
                        <a:ea typeface="Times New Roman"/>
                      </a:endParaRPr>
                    </a:p>
                    <a:p>
                      <a:pPr>
                        <a:spcAft>
                          <a:spcPts val="0"/>
                        </a:spcAft>
                      </a:pPr>
                      <a:r>
                        <a:rPr lang="fr-FR" sz="900" dirty="0">
                          <a:latin typeface="Times New Roman"/>
                          <a:ea typeface="Times New Roman"/>
                        </a:rPr>
                        <a:t>Quelques gros points y suffiront</a:t>
                      </a:r>
                      <a:endParaRPr lang="fr-FR" sz="1200" dirty="0">
                        <a:latin typeface="Times New Roman"/>
                        <a:ea typeface="Times New Roman"/>
                      </a:endParaRPr>
                    </a:p>
                    <a:p>
                      <a:pPr>
                        <a:spcAft>
                          <a:spcPts val="0"/>
                        </a:spcAft>
                      </a:pPr>
                      <a:r>
                        <a:rPr lang="fr-FR" sz="900" dirty="0">
                          <a:latin typeface="Times New Roman"/>
                          <a:ea typeface="Times New Roman"/>
                        </a:rPr>
                        <a:t>Deux traits vers le haut pour les bras</a:t>
                      </a:r>
                      <a:endParaRPr lang="fr-FR" sz="1200" dirty="0">
                        <a:latin typeface="Times New Roman"/>
                        <a:ea typeface="Times New Roman"/>
                      </a:endParaRPr>
                    </a:p>
                    <a:p>
                      <a:pPr>
                        <a:spcAft>
                          <a:spcPts val="0"/>
                        </a:spcAft>
                      </a:pPr>
                      <a:r>
                        <a:rPr lang="fr-FR" sz="900" dirty="0">
                          <a:latin typeface="Times New Roman"/>
                          <a:ea typeface="Times New Roman"/>
                        </a:rPr>
                        <a:t>Grands ouverts en signe de joie</a:t>
                      </a:r>
                      <a:endParaRPr lang="fr-FR" sz="1200" dirty="0">
                        <a:latin typeface="Times New Roman"/>
                        <a:ea typeface="Times New Roman"/>
                      </a:endParaRPr>
                    </a:p>
                    <a:p>
                      <a:pPr>
                        <a:spcAft>
                          <a:spcPts val="0"/>
                        </a:spcAft>
                      </a:pPr>
                      <a:r>
                        <a:rPr lang="fr-FR" sz="900" dirty="0">
                          <a:latin typeface="Times New Roman"/>
                          <a:ea typeface="Times New Roman"/>
                        </a:rPr>
                        <a:t>Et puis deux jambes dans le bas</a:t>
                      </a:r>
                      <a:endParaRPr lang="fr-FR" sz="1200" dirty="0">
                        <a:latin typeface="Times New Roman"/>
                        <a:ea typeface="Times New Roman"/>
                      </a:endParaRPr>
                    </a:p>
                    <a:p>
                      <a:pPr>
                        <a:spcAft>
                          <a:spcPts val="0"/>
                        </a:spcAft>
                      </a:pPr>
                      <a:r>
                        <a:rPr lang="fr-FR" sz="900" dirty="0">
                          <a:latin typeface="Times New Roman"/>
                          <a:ea typeface="Times New Roman"/>
                        </a:rPr>
                        <a:t>Qu’il puisse aller où il voudra</a:t>
                      </a:r>
                      <a:endParaRPr lang="fr-FR" sz="1200" dirty="0">
                        <a:latin typeface="Times New Roman"/>
                        <a:ea typeface="Times New Roman"/>
                      </a:endParaRPr>
                    </a:p>
                    <a:p>
                      <a:pPr>
                        <a:spcAft>
                          <a:spcPts val="0"/>
                        </a:spcAft>
                      </a:pPr>
                      <a:r>
                        <a:rPr lang="fr-FR" sz="900" dirty="0">
                          <a:latin typeface="Times New Roman"/>
                          <a:ea typeface="Times New Roman"/>
                        </a:rPr>
                        <a:t>Et voici notre joli bonhomme</a:t>
                      </a:r>
                      <a:endParaRPr lang="fr-FR" sz="1200" dirty="0">
                        <a:latin typeface="Times New Roman"/>
                        <a:ea typeface="Times New Roman"/>
                      </a:endParaRPr>
                    </a:p>
                    <a:p>
                      <a:pPr>
                        <a:spcAft>
                          <a:spcPts val="0"/>
                        </a:spcAft>
                      </a:pPr>
                      <a:r>
                        <a:rPr lang="fr-FR" sz="900" dirty="0">
                          <a:latin typeface="Times New Roman"/>
                          <a:ea typeface="Times New Roman"/>
                        </a:rPr>
                        <a:t>Gros et dodu comme une pomme</a:t>
                      </a:r>
                      <a:endParaRPr lang="fr-FR" sz="1200" dirty="0">
                        <a:latin typeface="Times New Roman"/>
                        <a:ea typeface="Times New Roman"/>
                      </a:endParaRPr>
                    </a:p>
                    <a:p>
                      <a:pPr>
                        <a:spcAft>
                          <a:spcPts val="0"/>
                        </a:spcAft>
                      </a:pPr>
                      <a:r>
                        <a:rPr lang="fr-FR" sz="900" dirty="0">
                          <a:latin typeface="Times New Roman"/>
                          <a:ea typeface="Times New Roman"/>
                        </a:rPr>
                        <a:t>Qui rit d’être si vite né</a:t>
                      </a:r>
                      <a:endParaRPr lang="fr-FR" sz="1200" dirty="0">
                        <a:latin typeface="Times New Roman"/>
                        <a:ea typeface="Times New Roman"/>
                      </a:endParaRPr>
                    </a:p>
                    <a:p>
                      <a:pPr>
                        <a:spcAft>
                          <a:spcPts val="0"/>
                        </a:spcAft>
                      </a:pPr>
                      <a:r>
                        <a:rPr lang="fr-FR" sz="900" dirty="0">
                          <a:latin typeface="Times New Roman"/>
                          <a:ea typeface="Times New Roman"/>
                        </a:rPr>
                        <a:t>Et de danser sur mon papier</a:t>
                      </a:r>
                      <a:endParaRPr lang="fr-FR" sz="1200" dirty="0">
                        <a:latin typeface="Times New Roman"/>
                        <a:ea typeface="Times New Roman"/>
                      </a:endParaRPr>
                    </a:p>
                    <a:p>
                      <a:pPr>
                        <a:spcAft>
                          <a:spcPts val="0"/>
                        </a:spcAft>
                      </a:pPr>
                      <a:r>
                        <a:rPr lang="fr-FR" sz="900" i="1" dirty="0">
                          <a:latin typeface="Times New Roman"/>
                          <a:ea typeface="Times New Roman"/>
                        </a:rPr>
                        <a:t>Maurice Carême</a:t>
                      </a:r>
                      <a:endParaRPr lang="fr-FR"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r>
                        <a:rPr lang="fr-FR" sz="1000" b="1" dirty="0">
                          <a:latin typeface="Times New Roman"/>
                          <a:ea typeface="Times New Roman"/>
                        </a:rPr>
                        <a:t>Marine                                             </a:t>
                      </a:r>
                      <a:r>
                        <a:rPr lang="fr-FR" sz="1100" b="1" i="1" dirty="0">
                          <a:latin typeface="Times New Roman"/>
                          <a:ea typeface="Times New Roman"/>
                        </a:rPr>
                        <a:t>(niveau 3, fort)</a:t>
                      </a:r>
                      <a:r>
                        <a:rPr lang="fr-FR" sz="1000" b="1" dirty="0">
                          <a:latin typeface="Times New Roman"/>
                          <a:ea typeface="Times New Roman"/>
                        </a:rPr>
                        <a:t/>
                      </a:r>
                      <a:br>
                        <a:rPr lang="fr-FR" sz="1000" b="1" dirty="0">
                          <a:latin typeface="Times New Roman"/>
                          <a:ea typeface="Times New Roman"/>
                        </a:rPr>
                      </a:br>
                      <a:endParaRPr lang="fr-FR" sz="1000" dirty="0">
                        <a:latin typeface="Times New Roman"/>
                        <a:ea typeface="Times New Roman"/>
                      </a:endParaRPr>
                    </a:p>
                    <a:p>
                      <a:pPr algn="ctr"/>
                      <a:r>
                        <a:rPr lang="fr-FR" sz="900" dirty="0">
                          <a:latin typeface="Times New Roman"/>
                          <a:ea typeface="Times New Roman"/>
                        </a:rPr>
                        <a:t>L'Océan sonore</a:t>
                      </a:r>
                      <a:br>
                        <a:rPr lang="fr-FR" sz="900" dirty="0">
                          <a:latin typeface="Times New Roman"/>
                          <a:ea typeface="Times New Roman"/>
                        </a:rPr>
                      </a:br>
                      <a:r>
                        <a:rPr lang="fr-FR" sz="900" dirty="0">
                          <a:latin typeface="Times New Roman"/>
                          <a:ea typeface="Times New Roman"/>
                        </a:rPr>
                        <a:t>Palpite sous l'œil </a:t>
                      </a:r>
                      <a:br>
                        <a:rPr lang="fr-FR" sz="900" dirty="0">
                          <a:latin typeface="Times New Roman"/>
                          <a:ea typeface="Times New Roman"/>
                        </a:rPr>
                      </a:br>
                      <a:r>
                        <a:rPr lang="fr-FR" sz="900" dirty="0">
                          <a:latin typeface="Times New Roman"/>
                          <a:ea typeface="Times New Roman"/>
                        </a:rPr>
                        <a:t>De la lune en deuil </a:t>
                      </a:r>
                      <a:br>
                        <a:rPr lang="fr-FR" sz="900" dirty="0">
                          <a:latin typeface="Times New Roman"/>
                          <a:ea typeface="Times New Roman"/>
                        </a:rPr>
                      </a:br>
                      <a:r>
                        <a:rPr lang="fr-FR" sz="900" dirty="0">
                          <a:latin typeface="Times New Roman"/>
                          <a:ea typeface="Times New Roman"/>
                        </a:rPr>
                        <a:t>Et palpite encore,</a:t>
                      </a:r>
                      <a:endParaRPr lang="fr-FR" sz="1000" dirty="0">
                        <a:latin typeface="Times New Roman"/>
                        <a:ea typeface="Times New Roman"/>
                      </a:endParaRPr>
                    </a:p>
                    <a:p>
                      <a:pPr algn="ctr"/>
                      <a:r>
                        <a:rPr lang="fr-FR" sz="900" dirty="0">
                          <a:latin typeface="Times New Roman"/>
                          <a:ea typeface="Times New Roman"/>
                        </a:rPr>
                        <a:t>Tandis qu'un éclair </a:t>
                      </a:r>
                      <a:br>
                        <a:rPr lang="fr-FR" sz="900" dirty="0">
                          <a:latin typeface="Times New Roman"/>
                          <a:ea typeface="Times New Roman"/>
                        </a:rPr>
                      </a:br>
                      <a:r>
                        <a:rPr lang="fr-FR" sz="900" dirty="0">
                          <a:latin typeface="Times New Roman"/>
                          <a:ea typeface="Times New Roman"/>
                        </a:rPr>
                        <a:t>Brutal et sinistre</a:t>
                      </a:r>
                      <a:br>
                        <a:rPr lang="fr-FR" sz="900" dirty="0">
                          <a:latin typeface="Times New Roman"/>
                          <a:ea typeface="Times New Roman"/>
                        </a:rPr>
                      </a:br>
                      <a:r>
                        <a:rPr lang="fr-FR" sz="900" dirty="0">
                          <a:latin typeface="Times New Roman"/>
                          <a:ea typeface="Times New Roman"/>
                        </a:rPr>
                        <a:t>Fend ciel de bistre </a:t>
                      </a:r>
                      <a:br>
                        <a:rPr lang="fr-FR" sz="900" dirty="0">
                          <a:latin typeface="Times New Roman"/>
                          <a:ea typeface="Times New Roman"/>
                        </a:rPr>
                      </a:br>
                      <a:r>
                        <a:rPr lang="fr-FR" sz="900" dirty="0">
                          <a:latin typeface="Times New Roman"/>
                          <a:ea typeface="Times New Roman"/>
                        </a:rPr>
                        <a:t>D'un long zigzag clair, </a:t>
                      </a:r>
                      <a:endParaRPr lang="fr-FR" sz="1000" dirty="0">
                        <a:latin typeface="Times New Roman"/>
                        <a:ea typeface="Times New Roman"/>
                      </a:endParaRPr>
                    </a:p>
                    <a:p>
                      <a:pPr algn="ctr"/>
                      <a:r>
                        <a:rPr lang="fr-FR" sz="900" dirty="0">
                          <a:latin typeface="Times New Roman"/>
                          <a:ea typeface="Times New Roman"/>
                        </a:rPr>
                        <a:t>Et que chaque lame, </a:t>
                      </a:r>
                      <a:br>
                        <a:rPr lang="fr-FR" sz="900" dirty="0">
                          <a:latin typeface="Times New Roman"/>
                          <a:ea typeface="Times New Roman"/>
                        </a:rPr>
                      </a:br>
                      <a:r>
                        <a:rPr lang="fr-FR" sz="900" dirty="0">
                          <a:latin typeface="Times New Roman"/>
                          <a:ea typeface="Times New Roman"/>
                        </a:rPr>
                        <a:t>En bonds convulsifs,</a:t>
                      </a:r>
                      <a:br>
                        <a:rPr lang="fr-FR" sz="900" dirty="0">
                          <a:latin typeface="Times New Roman"/>
                          <a:ea typeface="Times New Roman"/>
                        </a:rPr>
                      </a:br>
                      <a:r>
                        <a:rPr lang="fr-FR" sz="900" dirty="0">
                          <a:latin typeface="Times New Roman"/>
                          <a:ea typeface="Times New Roman"/>
                        </a:rPr>
                        <a:t>Le long des récifs </a:t>
                      </a:r>
                      <a:br>
                        <a:rPr lang="fr-FR" sz="900" dirty="0">
                          <a:latin typeface="Times New Roman"/>
                          <a:ea typeface="Times New Roman"/>
                        </a:rPr>
                      </a:br>
                      <a:r>
                        <a:rPr lang="fr-FR" sz="900" dirty="0">
                          <a:latin typeface="Times New Roman"/>
                          <a:ea typeface="Times New Roman"/>
                        </a:rPr>
                        <a:t>Va, vient, luit et clame, </a:t>
                      </a:r>
                      <a:endParaRPr lang="fr-FR" sz="1000" dirty="0">
                        <a:latin typeface="Times New Roman"/>
                        <a:ea typeface="Times New Roman"/>
                      </a:endParaRPr>
                    </a:p>
                    <a:p>
                      <a:pPr algn="ctr"/>
                      <a:r>
                        <a:rPr lang="fr-FR" sz="900" dirty="0">
                          <a:latin typeface="Times New Roman"/>
                          <a:ea typeface="Times New Roman"/>
                        </a:rPr>
                        <a:t>Et qu'au firmament, </a:t>
                      </a:r>
                      <a:br>
                        <a:rPr lang="fr-FR" sz="900" dirty="0">
                          <a:latin typeface="Times New Roman"/>
                          <a:ea typeface="Times New Roman"/>
                        </a:rPr>
                      </a:br>
                      <a:r>
                        <a:rPr lang="fr-FR" sz="900" dirty="0">
                          <a:latin typeface="Times New Roman"/>
                          <a:ea typeface="Times New Roman"/>
                        </a:rPr>
                        <a:t>Où l'ouragan erre, </a:t>
                      </a:r>
                      <a:br>
                        <a:rPr lang="fr-FR" sz="900" dirty="0">
                          <a:latin typeface="Times New Roman"/>
                          <a:ea typeface="Times New Roman"/>
                        </a:rPr>
                      </a:br>
                      <a:r>
                        <a:rPr lang="fr-FR" sz="900" dirty="0">
                          <a:latin typeface="Times New Roman"/>
                          <a:ea typeface="Times New Roman"/>
                        </a:rPr>
                        <a:t>Rugit tonnerre</a:t>
                      </a:r>
                      <a:br>
                        <a:rPr lang="fr-FR" sz="900" dirty="0">
                          <a:latin typeface="Times New Roman"/>
                          <a:ea typeface="Times New Roman"/>
                        </a:rPr>
                      </a:br>
                      <a:r>
                        <a:rPr lang="fr-FR" sz="900" dirty="0" err="1">
                          <a:latin typeface="Times New Roman"/>
                          <a:ea typeface="Times New Roman"/>
                        </a:rPr>
                        <a:t>Formidabment</a:t>
                      </a:r>
                      <a:r>
                        <a:rPr lang="fr-FR" sz="900" dirty="0">
                          <a:latin typeface="Times New Roman"/>
                          <a:ea typeface="Times New Roman"/>
                        </a:rPr>
                        <a:t>. </a:t>
                      </a:r>
                      <a:endParaRPr lang="fr-FR" sz="1000" dirty="0">
                        <a:latin typeface="Times New Roman"/>
                        <a:ea typeface="Times New Roman"/>
                      </a:endParaRPr>
                    </a:p>
                    <a:p>
                      <a:pPr>
                        <a:spcAft>
                          <a:spcPts val="0"/>
                        </a:spcAft>
                      </a:pPr>
                      <a:r>
                        <a:rPr lang="fr-FR" sz="900" i="1" dirty="0">
                          <a:latin typeface="Times New Roman"/>
                          <a:ea typeface="Times New Roman"/>
                        </a:rPr>
                        <a:t>                                                       Paul Verlaine</a:t>
                      </a:r>
                      <a:endParaRPr lang="fr-FR" sz="1200" dirty="0">
                        <a:latin typeface="Times New Roman"/>
                        <a:ea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pic>
        <p:nvPicPr>
          <p:cNvPr id="44044" name="Picture 1" descr="http://ec-33-saint-bernard.scola.ac-paris.fr/Saint-leger/poesies/gif-anime/eclair.gif"/>
          <p:cNvPicPr>
            <a:picLocks noChangeAspect="1" noChangeArrowheads="1"/>
          </p:cNvPicPr>
          <p:nvPr/>
        </p:nvPicPr>
        <p:blipFill>
          <a:blip r:embed="rId3" r:link="rId4" cstate="print"/>
          <a:srcRect/>
          <a:stretch>
            <a:fillRect/>
          </a:stretch>
        </p:blipFill>
        <p:spPr bwMode="auto">
          <a:xfrm>
            <a:off x="107950" y="260350"/>
            <a:ext cx="1619250" cy="857250"/>
          </a:xfrm>
          <a:prstGeom prst="rect">
            <a:avLst/>
          </a:prstGeom>
          <a:noFill/>
          <a:ln w="9525">
            <a:noFill/>
            <a:miter lim="800000"/>
            <a:headEnd/>
            <a:tailEnd/>
          </a:ln>
        </p:spPr>
      </p:pic>
      <p:pic>
        <p:nvPicPr>
          <p:cNvPr id="44045" name="Picture 2" descr="dametartine"/>
          <p:cNvPicPr>
            <a:picLocks noChangeAspect="1" noChangeArrowheads="1"/>
          </p:cNvPicPr>
          <p:nvPr/>
        </p:nvPicPr>
        <p:blipFill>
          <a:blip r:embed="rId5" cstate="print"/>
          <a:srcRect/>
          <a:stretch>
            <a:fillRect/>
          </a:stretch>
        </p:blipFill>
        <p:spPr bwMode="auto">
          <a:xfrm>
            <a:off x="611188" y="1412875"/>
            <a:ext cx="1143000" cy="3981450"/>
          </a:xfrm>
          <a:prstGeom prst="rect">
            <a:avLst/>
          </a:prstGeom>
          <a:noFill/>
          <a:ln w="9525">
            <a:solidFill>
              <a:srgbClr val="003300"/>
            </a:solidFill>
            <a:miter lim="800000"/>
            <a:headEnd/>
            <a:tailEnd/>
          </a:ln>
        </p:spPr>
      </p:pic>
      <p:sp>
        <p:nvSpPr>
          <p:cNvPr id="44046" name="Rectangle 3"/>
          <p:cNvSpPr>
            <a:spLocks noChangeArrowheads="1"/>
          </p:cNvSpPr>
          <p:nvPr/>
        </p:nvSpPr>
        <p:spPr bwMode="auto">
          <a:xfrm>
            <a:off x="179388" y="5732463"/>
            <a:ext cx="2305050" cy="708025"/>
          </a:xfrm>
          <a:prstGeom prst="rect">
            <a:avLst/>
          </a:prstGeom>
          <a:noFill/>
          <a:ln w="9525">
            <a:noFill/>
            <a:miter lim="800000"/>
            <a:headEnd/>
            <a:tailEnd/>
          </a:ln>
        </p:spPr>
        <p:txBody>
          <a:bodyPr anchor="ctr">
            <a:spAutoFit/>
          </a:bodyPr>
          <a:lstStyle/>
          <a:p>
            <a:pPr algn="ctr"/>
            <a:r>
              <a:rPr lang="fr-FR" sz="2000" b="1">
                <a:cs typeface="Times New Roman" pitchFamily="18" charset="0"/>
              </a:rPr>
              <a:t>Il était un' dame Tartine</a:t>
            </a:r>
            <a:endParaRPr lang="fr-FR" sz="2000">
              <a:cs typeface="Times New Roman" pitchFamily="18" charset="0"/>
            </a:endParaRPr>
          </a:p>
        </p:txBody>
      </p:sp>
      <p:sp>
        <p:nvSpPr>
          <p:cNvPr id="26639" name="Rectangle 9"/>
          <p:cNvSpPr>
            <a:spLocks noChangeArrowheads="1"/>
          </p:cNvSpPr>
          <p:nvPr/>
        </p:nvSpPr>
        <p:spPr bwMode="auto">
          <a:xfrm>
            <a:off x="3132138" y="5661025"/>
            <a:ext cx="4572000" cy="923925"/>
          </a:xfrm>
          <a:prstGeom prst="rect">
            <a:avLst/>
          </a:prstGeom>
          <a:solidFill>
            <a:schemeClr val="accent3">
              <a:lumMod val="20000"/>
              <a:lumOff val="80000"/>
            </a:schemeClr>
          </a:solidFill>
          <a:ln w="0">
            <a:solidFill>
              <a:schemeClr val="tx1"/>
            </a:solidFill>
            <a:miter lim="800000"/>
            <a:headEnd/>
            <a:tailEnd/>
          </a:ln>
        </p:spPr>
        <p:txBody>
          <a:bodyPr>
            <a:spAutoFit/>
          </a:bodyPr>
          <a:lstStyle/>
          <a:p>
            <a:pPr>
              <a:defRPr/>
            </a:pPr>
            <a:r>
              <a:rPr lang="fr-FR" b="1" dirty="0">
                <a:latin typeface="Calibri" pitchFamily="34" charset="0"/>
              </a:rPr>
              <a:t> Consigne : </a:t>
            </a:r>
            <a:r>
              <a:rPr lang="fr-FR" i="1" dirty="0">
                <a:latin typeface="Calibri" pitchFamily="34" charset="0"/>
              </a:rPr>
              <a:t>«Repérer le ou les passages descriptifs en levant la main lors d’une seconde écoute. » </a:t>
            </a:r>
            <a:endParaRPr lang="fr-FR" dirty="0">
              <a:latin typeface="Calibri" pitchFamily="34" charset="0"/>
            </a:endParaRPr>
          </a:p>
        </p:txBody>
      </p:sp>
      <p:sp>
        <p:nvSpPr>
          <p:cNvPr id="9" name="Rectangle 8"/>
          <p:cNvSpPr/>
          <p:nvPr/>
        </p:nvSpPr>
        <p:spPr>
          <a:xfrm>
            <a:off x="2268538" y="1125538"/>
            <a:ext cx="4679950" cy="584200"/>
          </a:xfrm>
          <a:prstGeom prst="rect">
            <a:avLst/>
          </a:prstGeom>
        </p:spPr>
        <p:txBody>
          <a:bodyPr>
            <a:spAutoFit/>
          </a:bodyPr>
          <a:lstStyle/>
          <a:p>
            <a:pPr algn="ctr">
              <a:defRPr/>
            </a:pPr>
            <a:r>
              <a:rPr lang="fr-FR" sz="3200" b="1" dirty="0">
                <a:solidFill>
                  <a:srgbClr val="FF0000"/>
                </a:solidFill>
                <a:effectLst>
                  <a:outerShdw blurRad="38100" dist="38100" dir="2700000" algn="tl">
                    <a:srgbClr val="000000">
                      <a:alpha val="43137"/>
                    </a:srgbClr>
                  </a:outerShdw>
                </a:effectLst>
              </a:rPr>
              <a:t>Dominante musicale</a:t>
            </a:r>
            <a:r>
              <a:rPr lang="fr-FR" b="1" dirty="0">
                <a:solidFill>
                  <a:srgbClr val="FF0000"/>
                </a:solidFill>
                <a:effectLst>
                  <a:outerShdw blurRad="38100" dist="38100" dir="2700000" algn="tl">
                    <a:srgbClr val="000000">
                      <a:alpha val="43137"/>
                    </a:srgbClr>
                  </a:outerShdw>
                </a:effectLst>
              </a:rPr>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pa"/>
          <p:cNvPicPr>
            <a:picLocks noGrp="1" noChangeAspect="1" noChangeArrowheads="1"/>
          </p:cNvPicPr>
          <p:nvPr>
            <p:ph idx="1"/>
          </p:nvPr>
        </p:nvPicPr>
        <p:blipFill>
          <a:blip r:embed="rId3" cstate="print"/>
          <a:srcRect/>
          <a:stretch>
            <a:fillRect/>
          </a:stretch>
        </p:blipFill>
        <p:spPr>
          <a:xfrm>
            <a:off x="174625" y="333375"/>
            <a:ext cx="8793163" cy="62642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116013" y="260350"/>
            <a:ext cx="6624637" cy="981075"/>
          </a:xfrm>
          <a:ln w="22225">
            <a:solidFill>
              <a:schemeClr val="tx1"/>
            </a:solidFill>
          </a:ln>
        </p:spPr>
        <p:txBody>
          <a:bodyPr/>
          <a:lstStyle/>
          <a:p>
            <a:pPr eaLnBrk="1" hangingPunct="1"/>
            <a:r>
              <a:rPr lang="fr-FR" sz="2800" b="1" smtClean="0">
                <a:solidFill>
                  <a:srgbClr val="002060"/>
                </a:solidFill>
              </a:rPr>
              <a:t>Quelle modélisation </a:t>
            </a:r>
            <a:br>
              <a:rPr lang="fr-FR" sz="2800" b="1" smtClean="0">
                <a:solidFill>
                  <a:srgbClr val="002060"/>
                </a:solidFill>
              </a:rPr>
            </a:br>
            <a:r>
              <a:rPr lang="fr-FR" sz="2800" b="1" smtClean="0">
                <a:solidFill>
                  <a:srgbClr val="002060"/>
                </a:solidFill>
              </a:rPr>
              <a:t>du développement cognitif ? </a:t>
            </a:r>
          </a:p>
        </p:txBody>
      </p:sp>
      <p:pic>
        <p:nvPicPr>
          <p:cNvPr id="5" name="Espace réservé du contenu 4" descr="développement cognitif001.jpg"/>
          <p:cNvPicPr>
            <a:picLocks noGrp="1" noChangeAspect="1"/>
          </p:cNvPicPr>
          <p:nvPr>
            <p:ph idx="1"/>
          </p:nvPr>
        </p:nvPicPr>
        <p:blipFill>
          <a:blip r:embed="rId3" cstate="print"/>
          <a:srcRect/>
          <a:stretch>
            <a:fillRect/>
          </a:stretch>
        </p:blipFill>
        <p:spPr>
          <a:xfrm>
            <a:off x="900113" y="1844675"/>
            <a:ext cx="2963862" cy="2297113"/>
          </a:xfrm>
          <a:ln w="15875">
            <a:solidFill>
              <a:schemeClr val="tx1"/>
            </a:solidFill>
          </a:ln>
        </p:spPr>
      </p:pic>
      <p:sp>
        <p:nvSpPr>
          <p:cNvPr id="20484" name="Rectangle 5"/>
          <p:cNvSpPr>
            <a:spLocks noChangeArrowheads="1"/>
          </p:cNvSpPr>
          <p:nvPr/>
        </p:nvSpPr>
        <p:spPr bwMode="auto">
          <a:xfrm>
            <a:off x="1547813" y="1412875"/>
            <a:ext cx="5905500" cy="369888"/>
          </a:xfrm>
          <a:prstGeom prst="rect">
            <a:avLst/>
          </a:prstGeom>
          <a:noFill/>
          <a:ln w="9525">
            <a:noFill/>
            <a:miter lim="800000"/>
            <a:headEnd/>
            <a:tailEnd/>
          </a:ln>
        </p:spPr>
        <p:txBody>
          <a:bodyPr>
            <a:spAutoFit/>
          </a:bodyPr>
          <a:lstStyle/>
          <a:p>
            <a:r>
              <a:rPr lang="fr-FR" b="1">
                <a:solidFill>
                  <a:srgbClr val="002060"/>
                </a:solidFill>
                <a:latin typeface="Calibri" pitchFamily="34" charset="0"/>
              </a:rPr>
              <a:t>Schématisation du modèle de développement cognitif</a:t>
            </a:r>
          </a:p>
        </p:txBody>
      </p:sp>
      <p:sp>
        <p:nvSpPr>
          <p:cNvPr id="20485" name="Rectangle 6"/>
          <p:cNvSpPr>
            <a:spLocks noChangeArrowheads="1"/>
          </p:cNvSpPr>
          <p:nvPr/>
        </p:nvSpPr>
        <p:spPr bwMode="auto">
          <a:xfrm>
            <a:off x="0" y="4292600"/>
            <a:ext cx="3492500" cy="646113"/>
          </a:xfrm>
          <a:prstGeom prst="rect">
            <a:avLst/>
          </a:prstGeom>
          <a:noFill/>
          <a:ln w="9525">
            <a:noFill/>
            <a:miter lim="800000"/>
            <a:headEnd/>
            <a:tailEnd/>
          </a:ln>
        </p:spPr>
        <p:txBody>
          <a:bodyPr>
            <a:spAutoFit/>
          </a:bodyPr>
          <a:lstStyle/>
          <a:p>
            <a:pPr lvl="2" algn="ctr"/>
            <a:r>
              <a:rPr lang="fr-FR">
                <a:latin typeface="Calibri" pitchFamily="34" charset="0"/>
              </a:rPr>
              <a:t> </a:t>
            </a:r>
            <a:r>
              <a:rPr lang="fr-FR" b="1">
                <a:solidFill>
                  <a:srgbClr val="006600"/>
                </a:solidFill>
                <a:latin typeface="Calibri" pitchFamily="34" charset="0"/>
              </a:rPr>
              <a:t>Jean Piaget 1896-1980 : </a:t>
            </a:r>
          </a:p>
          <a:p>
            <a:pPr lvl="2" algn="ctr"/>
            <a:r>
              <a:rPr lang="fr-FR" b="1">
                <a:solidFill>
                  <a:srgbClr val="006600"/>
                </a:solidFill>
                <a:latin typeface="Calibri" pitchFamily="34" charset="0"/>
              </a:rPr>
              <a:t>la théorie des « stades »</a:t>
            </a:r>
          </a:p>
        </p:txBody>
      </p:sp>
      <p:sp>
        <p:nvSpPr>
          <p:cNvPr id="8" name="ZoneTexte 7"/>
          <p:cNvSpPr txBox="1">
            <a:spLocks noChangeArrowheads="1"/>
          </p:cNvSpPr>
          <p:nvPr/>
        </p:nvSpPr>
        <p:spPr bwMode="auto">
          <a:xfrm>
            <a:off x="5795963" y="6381750"/>
            <a:ext cx="3048000" cy="307975"/>
          </a:xfrm>
          <a:prstGeom prst="rect">
            <a:avLst/>
          </a:prstGeom>
          <a:noFill/>
          <a:ln w="9525">
            <a:noFill/>
            <a:miter lim="800000"/>
            <a:headEnd/>
            <a:tailEnd/>
          </a:ln>
        </p:spPr>
        <p:txBody>
          <a:bodyPr>
            <a:spAutoFit/>
          </a:bodyPr>
          <a:lstStyle/>
          <a:p>
            <a:r>
              <a:rPr lang="fr-FR" sz="1400">
                <a:latin typeface="Calibri" pitchFamily="34" charset="0"/>
              </a:rPr>
              <a:t>Source : O. Houdé, G. Leroux, 2007</a:t>
            </a:r>
          </a:p>
        </p:txBody>
      </p:sp>
      <p:pic>
        <p:nvPicPr>
          <p:cNvPr id="9" name="Image 8" descr="développement cognitif002.jpg"/>
          <p:cNvPicPr>
            <a:picLocks noChangeAspect="1"/>
          </p:cNvPicPr>
          <p:nvPr/>
        </p:nvPicPr>
        <p:blipFill>
          <a:blip r:embed="rId4" cstate="print"/>
          <a:srcRect/>
          <a:stretch>
            <a:fillRect/>
          </a:stretch>
        </p:blipFill>
        <p:spPr bwMode="auto">
          <a:xfrm>
            <a:off x="4356100" y="2205038"/>
            <a:ext cx="2952750" cy="2284412"/>
          </a:xfrm>
          <a:prstGeom prst="rect">
            <a:avLst/>
          </a:prstGeom>
          <a:noFill/>
          <a:ln w="15875">
            <a:solidFill>
              <a:schemeClr val="tx1"/>
            </a:solidFill>
            <a:miter lim="800000"/>
            <a:headEnd/>
            <a:tailEnd/>
          </a:ln>
        </p:spPr>
      </p:pic>
      <p:sp>
        <p:nvSpPr>
          <p:cNvPr id="10" name="Rectangle 9"/>
          <p:cNvSpPr>
            <a:spLocks noChangeArrowheads="1"/>
          </p:cNvSpPr>
          <p:nvPr/>
        </p:nvSpPr>
        <p:spPr bwMode="auto">
          <a:xfrm>
            <a:off x="4500563" y="4581525"/>
            <a:ext cx="2706687" cy="368300"/>
          </a:xfrm>
          <a:prstGeom prst="rect">
            <a:avLst/>
          </a:prstGeom>
          <a:noFill/>
          <a:ln w="9525">
            <a:noFill/>
            <a:miter lim="800000"/>
            <a:headEnd/>
            <a:tailEnd/>
          </a:ln>
        </p:spPr>
        <p:txBody>
          <a:bodyPr wrap="none">
            <a:spAutoFit/>
          </a:bodyPr>
          <a:lstStyle/>
          <a:p>
            <a:r>
              <a:rPr lang="fr-FR" b="1">
                <a:solidFill>
                  <a:srgbClr val="006600"/>
                </a:solidFill>
                <a:latin typeface="Calibri" pitchFamily="34" charset="0"/>
              </a:rPr>
              <a:t>Robert Siegler (2000-2001</a:t>
            </a:r>
            <a:r>
              <a:rPr lang="fr-FR">
                <a:latin typeface="Calibri" pitchFamily="34" charset="0"/>
              </a:rPr>
              <a:t>)</a:t>
            </a:r>
          </a:p>
        </p:txBody>
      </p:sp>
      <p:sp>
        <p:nvSpPr>
          <p:cNvPr id="11" name="Rectangle 10"/>
          <p:cNvSpPr>
            <a:spLocks noChangeArrowheads="1"/>
          </p:cNvSpPr>
          <p:nvPr/>
        </p:nvSpPr>
        <p:spPr bwMode="auto">
          <a:xfrm>
            <a:off x="250825" y="5084763"/>
            <a:ext cx="7921625" cy="708025"/>
          </a:xfrm>
          <a:prstGeom prst="rect">
            <a:avLst/>
          </a:prstGeom>
          <a:solidFill>
            <a:schemeClr val="bg1"/>
          </a:solidFill>
          <a:ln w="25400">
            <a:solidFill>
              <a:srgbClr val="006600"/>
            </a:solidFill>
            <a:miter lim="800000"/>
            <a:headEnd/>
            <a:tailEnd/>
          </a:ln>
        </p:spPr>
        <p:txBody>
          <a:bodyPr>
            <a:spAutoFit/>
          </a:bodyPr>
          <a:lstStyle/>
          <a:p>
            <a:r>
              <a:rPr lang="fr-FR" sz="2000">
                <a:latin typeface="Calibri" pitchFamily="34" charset="0"/>
              </a:rPr>
              <a:t>Avec des phénomènes de multiplication puis d’élagage des systèmes de connexions neuronales                                                              </a:t>
            </a:r>
            <a:r>
              <a:rPr lang="fr-FR" sz="1200">
                <a:latin typeface="Calibri" pitchFamily="34" charset="0"/>
              </a:rPr>
              <a:t>(J.P. Changeux, 2002)</a:t>
            </a:r>
          </a:p>
        </p:txBody>
      </p:sp>
      <p:sp>
        <p:nvSpPr>
          <p:cNvPr id="12" name="Rectangle 11"/>
          <p:cNvSpPr>
            <a:spLocks noChangeArrowheads="1"/>
          </p:cNvSpPr>
          <p:nvPr/>
        </p:nvSpPr>
        <p:spPr bwMode="auto">
          <a:xfrm>
            <a:off x="250825" y="5949950"/>
            <a:ext cx="5400675" cy="615950"/>
          </a:xfrm>
          <a:prstGeom prst="rect">
            <a:avLst/>
          </a:prstGeom>
          <a:solidFill>
            <a:schemeClr val="bg1"/>
          </a:solidFill>
          <a:ln w="22225">
            <a:solidFill>
              <a:srgbClr val="006600"/>
            </a:solidFill>
            <a:miter lim="800000"/>
            <a:headEnd/>
            <a:tailEnd/>
          </a:ln>
        </p:spPr>
        <p:txBody>
          <a:bodyPr>
            <a:spAutoFit/>
          </a:bodyPr>
          <a:lstStyle/>
          <a:p>
            <a:r>
              <a:rPr lang="fr-FR" sz="2000">
                <a:latin typeface="Calibri" pitchFamily="34" charset="0"/>
              </a:rPr>
              <a:t>Et le rôle d’inhibition des stratégies inadéquates</a:t>
            </a:r>
          </a:p>
          <a:p>
            <a:pPr algn="r"/>
            <a:r>
              <a:rPr lang="fr-FR" sz="1400">
                <a:latin typeface="Calibri" pitchFamily="34" charset="0"/>
              </a:rPr>
              <a:t>O. Houdé, 2004</a:t>
            </a:r>
          </a:p>
        </p:txBody>
      </p:sp>
      <p:sp>
        <p:nvSpPr>
          <p:cNvPr id="20491" name="Rectangle 13"/>
          <p:cNvSpPr>
            <a:spLocks noChangeArrowheads="1"/>
          </p:cNvSpPr>
          <p:nvPr/>
        </p:nvSpPr>
        <p:spPr bwMode="auto">
          <a:xfrm>
            <a:off x="7308850" y="2565400"/>
            <a:ext cx="1835150" cy="368300"/>
          </a:xfrm>
          <a:prstGeom prst="rect">
            <a:avLst/>
          </a:prstGeom>
          <a:noFill/>
          <a:ln w="9525">
            <a:noFill/>
            <a:miter lim="800000"/>
            <a:headEnd/>
            <a:tailEnd/>
          </a:ln>
        </p:spPr>
        <p:txBody>
          <a:bodyPr>
            <a:spAutoFit/>
          </a:bodyPr>
          <a:lstStyle/>
          <a:p>
            <a:pPr algn="ctr"/>
            <a:r>
              <a:rPr lang="fr-FR" b="1"/>
              <a:t>Et demain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900" decel="100000" fill="hold"/>
                                        <p:tgtEl>
                                          <p:spTgt spid="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smtClean="0"/>
              <a:t>Un fonctionnement complexe</a:t>
            </a:r>
          </a:p>
        </p:txBody>
      </p:sp>
      <p:pic>
        <p:nvPicPr>
          <p:cNvPr id="22532" name="Espace réservé du contenu 6" descr="cerveau002.jpg"/>
          <p:cNvPicPr>
            <a:picLocks noGrp="1" noChangeAspect="1"/>
          </p:cNvPicPr>
          <p:nvPr>
            <p:ph idx="1"/>
          </p:nvPr>
        </p:nvPicPr>
        <p:blipFill>
          <a:blip r:embed="rId3" cstate="print"/>
          <a:srcRect/>
          <a:stretch>
            <a:fillRect/>
          </a:stretch>
        </p:blipFill>
        <p:spPr>
          <a:xfrm>
            <a:off x="1752600" y="1295400"/>
            <a:ext cx="5791200" cy="4483100"/>
          </a:xfrm>
        </p:spPr>
      </p:pic>
      <p:sp>
        <p:nvSpPr>
          <p:cNvPr id="7172" name="ZoneTexte 7"/>
          <p:cNvSpPr txBox="1">
            <a:spLocks noChangeArrowheads="1"/>
          </p:cNvSpPr>
          <p:nvPr/>
        </p:nvSpPr>
        <p:spPr bwMode="auto">
          <a:xfrm>
            <a:off x="990600" y="6096000"/>
            <a:ext cx="6781800" cy="369888"/>
          </a:xfrm>
          <a:prstGeom prst="rect">
            <a:avLst/>
          </a:prstGeom>
          <a:noFill/>
          <a:ln w="9525">
            <a:noFill/>
            <a:miter lim="800000"/>
            <a:headEnd/>
            <a:tailEnd/>
          </a:ln>
        </p:spPr>
        <p:txBody>
          <a:bodyPr>
            <a:spAutoFit/>
          </a:bodyPr>
          <a:lstStyle/>
          <a:p>
            <a:r>
              <a:rPr lang="fr-FR">
                <a:latin typeface="Calibri" pitchFamily="34" charset="0"/>
              </a:rPr>
              <a:t>Des modifications d’activités… même minimes</a:t>
            </a:r>
          </a:p>
        </p:txBody>
      </p:sp>
      <p:sp>
        <p:nvSpPr>
          <p:cNvPr id="22534" name="ZoneTexte 8"/>
          <p:cNvSpPr txBox="1">
            <a:spLocks noChangeArrowheads="1"/>
          </p:cNvSpPr>
          <p:nvPr/>
        </p:nvSpPr>
        <p:spPr bwMode="auto">
          <a:xfrm>
            <a:off x="304800" y="1600200"/>
            <a:ext cx="1600200" cy="461963"/>
          </a:xfrm>
          <a:prstGeom prst="rect">
            <a:avLst/>
          </a:prstGeom>
          <a:noFill/>
          <a:ln w="9525">
            <a:noFill/>
            <a:miter lim="800000"/>
            <a:headEnd/>
            <a:tailEnd/>
          </a:ln>
        </p:spPr>
        <p:txBody>
          <a:bodyPr>
            <a:spAutoFit/>
          </a:bodyPr>
          <a:lstStyle/>
          <a:p>
            <a:r>
              <a:rPr lang="fr-FR" sz="2400">
                <a:latin typeface="Calibri" pitchFamily="34" charset="0"/>
              </a:rPr>
              <a:t>entendre</a:t>
            </a:r>
          </a:p>
        </p:txBody>
      </p:sp>
      <p:sp>
        <p:nvSpPr>
          <p:cNvPr id="22535" name="ZoneTexte 9"/>
          <p:cNvSpPr txBox="1">
            <a:spLocks noChangeArrowheads="1"/>
          </p:cNvSpPr>
          <p:nvPr/>
        </p:nvSpPr>
        <p:spPr bwMode="auto">
          <a:xfrm>
            <a:off x="8001000" y="1676400"/>
            <a:ext cx="838200" cy="461963"/>
          </a:xfrm>
          <a:prstGeom prst="rect">
            <a:avLst/>
          </a:prstGeom>
          <a:noFill/>
          <a:ln w="9525">
            <a:noFill/>
            <a:miter lim="800000"/>
            <a:headEnd/>
            <a:tailEnd/>
          </a:ln>
        </p:spPr>
        <p:txBody>
          <a:bodyPr>
            <a:spAutoFit/>
          </a:bodyPr>
          <a:lstStyle/>
          <a:p>
            <a:r>
              <a:rPr lang="fr-FR" sz="2400">
                <a:latin typeface="Calibri" pitchFamily="34" charset="0"/>
              </a:rPr>
              <a:t>voir</a:t>
            </a:r>
          </a:p>
        </p:txBody>
      </p:sp>
      <p:sp>
        <p:nvSpPr>
          <p:cNvPr id="22536" name="ZoneTexte 10"/>
          <p:cNvSpPr txBox="1">
            <a:spLocks noChangeArrowheads="1"/>
          </p:cNvSpPr>
          <p:nvPr/>
        </p:nvSpPr>
        <p:spPr bwMode="auto">
          <a:xfrm>
            <a:off x="304800" y="4953000"/>
            <a:ext cx="1524000" cy="461963"/>
          </a:xfrm>
          <a:prstGeom prst="rect">
            <a:avLst/>
          </a:prstGeom>
          <a:noFill/>
          <a:ln w="9525">
            <a:noFill/>
            <a:miter lim="800000"/>
            <a:headEnd/>
            <a:tailEnd/>
          </a:ln>
        </p:spPr>
        <p:txBody>
          <a:bodyPr>
            <a:spAutoFit/>
          </a:bodyPr>
          <a:lstStyle/>
          <a:p>
            <a:r>
              <a:rPr lang="fr-FR" sz="2400">
                <a:latin typeface="Calibri" pitchFamily="34" charset="0"/>
              </a:rPr>
              <a:t>formuler</a:t>
            </a:r>
          </a:p>
        </p:txBody>
      </p:sp>
      <p:sp>
        <p:nvSpPr>
          <p:cNvPr id="22537" name="ZoneTexte 11"/>
          <p:cNvSpPr txBox="1">
            <a:spLocks noChangeArrowheads="1"/>
          </p:cNvSpPr>
          <p:nvPr/>
        </p:nvSpPr>
        <p:spPr bwMode="auto">
          <a:xfrm>
            <a:off x="7772400" y="4343400"/>
            <a:ext cx="1371600" cy="461963"/>
          </a:xfrm>
          <a:prstGeom prst="rect">
            <a:avLst/>
          </a:prstGeom>
          <a:noFill/>
          <a:ln w="9525">
            <a:noFill/>
            <a:miter lim="800000"/>
            <a:headEnd/>
            <a:tailEnd/>
          </a:ln>
        </p:spPr>
        <p:txBody>
          <a:bodyPr>
            <a:spAutoFit/>
          </a:bodyPr>
          <a:lstStyle/>
          <a:p>
            <a:r>
              <a:rPr lang="fr-FR" sz="2400">
                <a:latin typeface="Calibri" pitchFamily="34" charset="0"/>
              </a:rPr>
              <a:t>penser</a:t>
            </a:r>
          </a:p>
        </p:txBody>
      </p:sp>
      <p:cxnSp>
        <p:nvCxnSpPr>
          <p:cNvPr id="11" name="Connecteur droit avec flèche 10"/>
          <p:cNvCxnSpPr/>
          <p:nvPr/>
        </p:nvCxnSpPr>
        <p:spPr>
          <a:xfrm>
            <a:off x="1524000" y="2057400"/>
            <a:ext cx="1143000" cy="230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flipV="1">
            <a:off x="1295400" y="4343400"/>
            <a:ext cx="14478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rot="10800000" flipV="1">
            <a:off x="7391400" y="2057400"/>
            <a:ext cx="762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rot="10800000" flipV="1">
            <a:off x="6858000" y="4724400"/>
            <a:ext cx="9144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rot="10800000">
            <a:off x="6096000" y="4419600"/>
            <a:ext cx="1676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a:spLocks noChangeArrowheads="1"/>
          </p:cNvSpPr>
          <p:nvPr/>
        </p:nvSpPr>
        <p:spPr bwMode="auto">
          <a:xfrm>
            <a:off x="5181600" y="5791200"/>
            <a:ext cx="3276600" cy="338138"/>
          </a:xfrm>
          <a:prstGeom prst="rect">
            <a:avLst/>
          </a:prstGeom>
          <a:noFill/>
          <a:ln w="9525">
            <a:noFill/>
            <a:miter lim="800000"/>
            <a:headEnd/>
            <a:tailEnd/>
          </a:ln>
        </p:spPr>
        <p:txBody>
          <a:bodyPr>
            <a:spAutoFit/>
          </a:bodyPr>
          <a:lstStyle/>
          <a:p>
            <a:r>
              <a:rPr lang="fr-FR" sz="1600">
                <a:latin typeface="Calibri" pitchFamily="34" charset="0"/>
              </a:rPr>
              <a:t>M. E.Raichle, La Recherche,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2532"/>
                                        </p:tgtEl>
                                        <p:attrNameLst>
                                          <p:attrName>style.visibility</p:attrName>
                                        </p:attrNameLst>
                                      </p:cBhvr>
                                      <p:to>
                                        <p:strVal val="visible"/>
                                      </p:to>
                                    </p:set>
                                    <p:anim calcmode="lin" valueType="num">
                                      <p:cBhvr>
                                        <p:cTn id="7" dur="1000" fill="hold"/>
                                        <p:tgtEl>
                                          <p:spTgt spid="22532"/>
                                        </p:tgtEl>
                                        <p:attrNameLst>
                                          <p:attrName>ppt_w</p:attrName>
                                        </p:attrNameLst>
                                      </p:cBhvr>
                                      <p:tavLst>
                                        <p:tav tm="0">
                                          <p:val>
                                            <p:fltVal val="0"/>
                                          </p:val>
                                        </p:tav>
                                        <p:tav tm="100000">
                                          <p:val>
                                            <p:strVal val="#ppt_w"/>
                                          </p:val>
                                        </p:tav>
                                      </p:tavLst>
                                    </p:anim>
                                    <p:anim calcmode="lin" valueType="num">
                                      <p:cBhvr>
                                        <p:cTn id="8" dur="1000" fill="hold"/>
                                        <p:tgtEl>
                                          <p:spTgt spid="22532"/>
                                        </p:tgtEl>
                                        <p:attrNameLst>
                                          <p:attrName>ppt_h</p:attrName>
                                        </p:attrNameLst>
                                      </p:cBhvr>
                                      <p:tavLst>
                                        <p:tav tm="0">
                                          <p:val>
                                            <p:fltVal val="0"/>
                                          </p:val>
                                        </p:tav>
                                        <p:tav tm="100000">
                                          <p:val>
                                            <p:strVal val="#ppt_h"/>
                                          </p:val>
                                        </p:tav>
                                      </p:tavLst>
                                    </p:anim>
                                    <p:anim calcmode="lin" valueType="num">
                                      <p:cBhvr>
                                        <p:cTn id="9" dur="1000" fill="hold"/>
                                        <p:tgtEl>
                                          <p:spTgt spid="22532"/>
                                        </p:tgtEl>
                                        <p:attrNameLst>
                                          <p:attrName>style.rotation</p:attrName>
                                        </p:attrNameLst>
                                      </p:cBhvr>
                                      <p:tavLst>
                                        <p:tav tm="0">
                                          <p:val>
                                            <p:fltVal val="90"/>
                                          </p:val>
                                        </p:tav>
                                        <p:tav tm="100000">
                                          <p:val>
                                            <p:fltVal val="0"/>
                                          </p:val>
                                        </p:tav>
                                      </p:tavLst>
                                    </p:anim>
                                    <p:animEffect transition="in" filter="fade">
                                      <p:cBhvr>
                                        <p:cTn id="10" dur="1000"/>
                                        <p:tgtEl>
                                          <p:spTgt spid="225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accel="50000" decel="50000" fill="hold" grpId="0" nodeType="clickEffect">
                                  <p:stCondLst>
                                    <p:cond delay="0"/>
                                  </p:stCondLst>
                                  <p:childTnLst>
                                    <p:set>
                                      <p:cBhvr>
                                        <p:cTn id="50" dur="1" fill="hold">
                                          <p:stCondLst>
                                            <p:cond delay="0"/>
                                          </p:stCondLst>
                                        </p:cTn>
                                        <p:tgtEl>
                                          <p:spTgt spid="22537"/>
                                        </p:tgtEl>
                                        <p:attrNameLst>
                                          <p:attrName>style.visibility</p:attrName>
                                        </p:attrNameLst>
                                      </p:cBhvr>
                                      <p:to>
                                        <p:strVal val="visible"/>
                                      </p:to>
                                    </p:set>
                                    <p:anim calcmode="lin" valueType="num">
                                      <p:cBhvr additive="base">
                                        <p:cTn id="51" dur="1000" fill="hold"/>
                                        <p:tgtEl>
                                          <p:spTgt spid="22537"/>
                                        </p:tgtEl>
                                        <p:attrNameLst>
                                          <p:attrName>ppt_x</p:attrName>
                                        </p:attrNameLst>
                                      </p:cBhvr>
                                      <p:tavLst>
                                        <p:tav tm="0">
                                          <p:val>
                                            <p:strVal val="#ppt_x"/>
                                          </p:val>
                                        </p:tav>
                                        <p:tav tm="100000">
                                          <p:val>
                                            <p:strVal val="#ppt_x"/>
                                          </p:val>
                                        </p:tav>
                                      </p:tavLst>
                                    </p:anim>
                                    <p:anim calcmode="lin" valueType="num">
                                      <p:cBhvr additive="base">
                                        <p:cTn id="52" dur="10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900" decel="100000" fill="hold"/>
                                        <p:tgtEl>
                                          <p:spTgt spid="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900" decel="100000" fill="hold"/>
                                        <p:tgtEl>
                                          <p:spTgt spid="18"/>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re 1"/>
          <p:cNvSpPr>
            <a:spLocks noGrp="1"/>
          </p:cNvSpPr>
          <p:nvPr>
            <p:ph type="title"/>
          </p:nvPr>
        </p:nvSpPr>
        <p:spPr/>
        <p:txBody>
          <a:bodyPr rtlCol="0">
            <a:normAutofit fontScale="90000"/>
          </a:bodyPr>
          <a:lstStyle/>
          <a:p>
            <a:pPr eaLnBrk="1" fontAlgn="auto" hangingPunct="1">
              <a:spcAft>
                <a:spcPts val="0"/>
              </a:spcAft>
              <a:defRPr/>
            </a:pPr>
            <a:r>
              <a:rPr lang="fr-FR" sz="8000" smtClean="0">
                <a:latin typeface="Aharoni" pitchFamily="2" charset="-79"/>
                <a:cs typeface="Aharoni" pitchFamily="2" charset="-79"/>
              </a:rPr>
              <a:t>Intelligences ?</a:t>
            </a:r>
          </a:p>
        </p:txBody>
      </p:sp>
      <p:graphicFrame>
        <p:nvGraphicFramePr>
          <p:cNvPr id="1026" name="Object 6"/>
          <p:cNvGraphicFramePr>
            <a:graphicFrameLocks noChangeAspect="1"/>
          </p:cNvGraphicFramePr>
          <p:nvPr>
            <p:ph idx="1"/>
          </p:nvPr>
        </p:nvGraphicFramePr>
        <p:xfrm>
          <a:off x="395288" y="2708275"/>
          <a:ext cx="4289425" cy="3024188"/>
        </p:xfrm>
        <a:graphic>
          <a:graphicData uri="http://schemas.openxmlformats.org/presentationml/2006/ole">
            <p:oleObj spid="_x0000_s1026" name="Document" r:id="rId4" imgW="9084933" imgH="6406746" progId="Word.Document.8">
              <p:embed/>
            </p:oleObj>
          </a:graphicData>
        </a:graphic>
      </p:graphicFrame>
      <p:sp>
        <p:nvSpPr>
          <p:cNvPr id="1029" name="ZoneTexte 6"/>
          <p:cNvSpPr txBox="1">
            <a:spLocks noChangeArrowheads="1"/>
          </p:cNvSpPr>
          <p:nvPr/>
        </p:nvSpPr>
        <p:spPr bwMode="auto">
          <a:xfrm>
            <a:off x="323850" y="2636838"/>
            <a:ext cx="2376488" cy="923925"/>
          </a:xfrm>
          <a:prstGeom prst="rect">
            <a:avLst/>
          </a:prstGeom>
          <a:noFill/>
          <a:ln w="9525">
            <a:noFill/>
            <a:miter lim="800000"/>
            <a:headEnd/>
            <a:tailEnd/>
          </a:ln>
        </p:spPr>
        <p:txBody>
          <a:bodyPr>
            <a:spAutoFit/>
          </a:bodyPr>
          <a:lstStyle/>
          <a:p>
            <a:r>
              <a:rPr lang="fr-FR" sz="5400" b="1">
                <a:latin typeface="Calibri" pitchFamily="34" charset="0"/>
              </a:rPr>
              <a:t>Q.I?</a:t>
            </a:r>
          </a:p>
        </p:txBody>
      </p:sp>
      <p:cxnSp>
        <p:nvCxnSpPr>
          <p:cNvPr id="9" name="Connecteur droit avec flèche 8"/>
          <p:cNvCxnSpPr/>
          <p:nvPr/>
        </p:nvCxnSpPr>
        <p:spPr>
          <a:xfrm rot="5400000">
            <a:off x="2196306" y="1485107"/>
            <a:ext cx="1223963" cy="1079500"/>
          </a:xfrm>
          <a:prstGeom prst="straightConnector1">
            <a:avLst/>
          </a:prstGeom>
          <a:ln w="762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6200000" flipH="1">
            <a:off x="4499769" y="1772444"/>
            <a:ext cx="2232025" cy="1512887"/>
          </a:xfrm>
          <a:prstGeom prst="straightConnector1">
            <a:avLst/>
          </a:prstGeom>
          <a:ln w="66675">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292725" y="3933825"/>
            <a:ext cx="3455988" cy="1600200"/>
          </a:xfrm>
          <a:prstGeom prst="rect">
            <a:avLst/>
          </a:prstGeom>
          <a:gradFill>
            <a:gsLst>
              <a:gs pos="0">
                <a:srgbClr val="FFFF00"/>
              </a:gs>
              <a:gs pos="50000">
                <a:schemeClr val="bg1">
                  <a:lumMod val="95000"/>
                </a:schemeClr>
              </a:gs>
              <a:gs pos="100000">
                <a:schemeClr val="bg1"/>
              </a:gs>
            </a:gsLst>
            <a:lin ang="5400000" scaled="0"/>
          </a:gradFill>
          <a:ln w="47625">
            <a:solidFill>
              <a:srgbClr val="3333FF"/>
            </a:solidFill>
          </a:ln>
        </p:spPr>
        <p:txBody>
          <a:bodyPr>
            <a:spAutoFit/>
          </a:bodyPr>
          <a:lstStyle/>
          <a:p>
            <a:pPr algn="ctr" fontAlgn="auto">
              <a:spcBef>
                <a:spcPts val="0"/>
              </a:spcBef>
              <a:spcAft>
                <a:spcPts val="0"/>
              </a:spcAft>
              <a:defRPr/>
            </a:pPr>
            <a:r>
              <a:rPr lang="fr-FR" sz="4400" b="1">
                <a:latin typeface="+mn-lt"/>
              </a:rPr>
              <a:t>Autres ?</a:t>
            </a:r>
            <a:r>
              <a:rPr lang="fr-FR" sz="4400" b="1">
                <a:latin typeface="Times New Roman" pitchFamily="18" charset="0"/>
                <a:cs typeface="Times New Roman" pitchFamily="18" charset="0"/>
              </a:rPr>
              <a:t> </a:t>
            </a:r>
          </a:p>
          <a:p>
            <a:pPr algn="ctr" fontAlgn="auto">
              <a:spcBef>
                <a:spcPts val="0"/>
              </a:spcBef>
              <a:spcAft>
                <a:spcPts val="0"/>
              </a:spcAft>
              <a:defRPr/>
            </a:pPr>
            <a:r>
              <a:rPr lang="fr-FR" b="1">
                <a:latin typeface="Times New Roman" pitchFamily="18" charset="0"/>
                <a:cs typeface="Times New Roman" pitchFamily="18" charset="0"/>
              </a:rPr>
              <a:t>Au lieu de voir l’« intelligence humaine » en termes de score résultant de tests standardisés…</a:t>
            </a:r>
          </a:p>
        </p:txBody>
      </p:sp>
      <p:sp>
        <p:nvSpPr>
          <p:cNvPr id="45064" name="Espace réservé du numéro de diapositive 9"/>
          <p:cNvSpPr>
            <a:spLocks noGrp="1"/>
          </p:cNvSpPr>
          <p:nvPr>
            <p:ph type="sldNum" sz="quarter" idx="12"/>
          </p:nvPr>
        </p:nvSpPr>
        <p:spPr/>
        <p:txBody>
          <a:bodyPr/>
          <a:lstStyle/>
          <a:p>
            <a:pPr>
              <a:defRPr/>
            </a:pPr>
            <a:fld id="{0CAA760B-1333-4ADE-840D-149536DE5574}" type="slidenum">
              <a:rPr lang="fr-FR"/>
              <a:pPr>
                <a:defRPr/>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3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strips(downLeft)">
                                      <p:cBhvr>
                                        <p:cTn id="12" dur="3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3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0"/>
            <a:ext cx="7991475" cy="1052513"/>
          </a:xfrm>
        </p:spPr>
        <p:txBody>
          <a:bodyPr/>
          <a:lstStyle/>
          <a:p>
            <a:pPr eaLnBrk="1" hangingPunct="1"/>
            <a:r>
              <a:rPr lang="fr-FR" sz="4000" b="1" smtClean="0">
                <a:latin typeface="Aharoni" pitchFamily="2" charset="-79"/>
                <a:cs typeface="Aharoni" pitchFamily="2" charset="-79"/>
              </a:rPr>
              <a:t>Propositions d’Howard Gardner</a:t>
            </a:r>
          </a:p>
        </p:txBody>
      </p:sp>
      <p:sp>
        <p:nvSpPr>
          <p:cNvPr id="8195" name="Text Box 4"/>
          <p:cNvSpPr txBox="1">
            <a:spLocks noChangeArrowheads="1"/>
          </p:cNvSpPr>
          <p:nvPr/>
        </p:nvSpPr>
        <p:spPr bwMode="auto">
          <a:xfrm>
            <a:off x="250825" y="908050"/>
            <a:ext cx="8713788" cy="4546600"/>
          </a:xfrm>
          <a:prstGeom prst="rect">
            <a:avLst/>
          </a:prstGeom>
          <a:solidFill>
            <a:srgbClr val="CCFFCC">
              <a:alpha val="43137"/>
            </a:srgbClr>
          </a:solidFill>
          <a:ln w="38100">
            <a:solidFill>
              <a:srgbClr val="800080"/>
            </a:solidFill>
            <a:miter lim="800000"/>
            <a:headEnd/>
            <a:tailEnd/>
          </a:ln>
        </p:spPr>
        <p:txBody>
          <a:bodyPr>
            <a:spAutoFit/>
          </a:bodyPr>
          <a:lstStyle/>
          <a:p>
            <a:pPr marL="357188" indent="-357188" algn="ctr">
              <a:spcBef>
                <a:spcPct val="20000"/>
              </a:spcBef>
            </a:pPr>
            <a:r>
              <a:rPr lang="fr-FR" b="1" i="1">
                <a:latin typeface="Calibri" pitchFamily="34" charset="0"/>
              </a:rPr>
              <a:t>     </a:t>
            </a:r>
            <a:r>
              <a:rPr lang="fr-FR" sz="2400" b="1" i="1">
                <a:latin typeface="Calibri" pitchFamily="34" charset="0"/>
              </a:rPr>
              <a:t> psychologue cognitiviste de l’Université Harvard</a:t>
            </a:r>
            <a:r>
              <a:rPr lang="fr-FR" sz="2800" b="1" i="1">
                <a:latin typeface="Calibri" pitchFamily="34" charset="0"/>
              </a:rPr>
              <a:t> :</a:t>
            </a:r>
          </a:p>
          <a:p>
            <a:pPr marL="357188" indent="-357188">
              <a:spcBef>
                <a:spcPct val="20000"/>
              </a:spcBef>
            </a:pPr>
            <a:r>
              <a:rPr lang="fr-FR" sz="2800" b="1">
                <a:latin typeface="Calibri" pitchFamily="34" charset="0"/>
              </a:rPr>
              <a:t> - </a:t>
            </a:r>
            <a:r>
              <a:rPr lang="fr-FR" sz="2000" b="1">
                <a:latin typeface="Calibri" pitchFamily="34" charset="0"/>
              </a:rPr>
              <a:t>définit l’intelligence  comme étant :</a:t>
            </a:r>
          </a:p>
          <a:p>
            <a:pPr marL="357188" indent="-357188">
              <a:spcBef>
                <a:spcPct val="20000"/>
              </a:spcBef>
            </a:pPr>
            <a:endParaRPr lang="fr-FR" sz="2000" b="1">
              <a:latin typeface="Calibri" pitchFamily="34" charset="0"/>
            </a:endParaRPr>
          </a:p>
          <a:p>
            <a:pPr marL="357188" indent="-357188">
              <a:spcBef>
                <a:spcPct val="20000"/>
              </a:spcBef>
            </a:pPr>
            <a:endParaRPr lang="fr-FR" sz="2000" b="1">
              <a:latin typeface="Calibri" pitchFamily="34" charset="0"/>
            </a:endParaRPr>
          </a:p>
          <a:p>
            <a:pPr marL="357188" indent="-357188"/>
            <a:r>
              <a:rPr lang="fr-FR" b="1">
                <a:latin typeface="Calibri" pitchFamily="34" charset="0"/>
              </a:rPr>
              <a:t>                          </a:t>
            </a:r>
          </a:p>
          <a:p>
            <a:pPr marL="357188" indent="-357188"/>
            <a:endParaRPr lang="fr-FR" b="1">
              <a:latin typeface="Calibri" pitchFamily="34" charset="0"/>
            </a:endParaRPr>
          </a:p>
          <a:p>
            <a:pPr marL="357188" indent="-357188"/>
            <a:endParaRPr lang="fr-FR" b="1">
              <a:latin typeface="Calibri" pitchFamily="34" charset="0"/>
            </a:endParaRPr>
          </a:p>
          <a:p>
            <a:pPr marL="357188" indent="-357188"/>
            <a:endParaRPr lang="fr-FR" b="1">
              <a:latin typeface="Calibri" pitchFamily="34" charset="0"/>
            </a:endParaRPr>
          </a:p>
          <a:p>
            <a:pPr marL="357188" indent="-357188"/>
            <a:endParaRPr lang="fr-FR" b="1">
              <a:latin typeface="Calibri" pitchFamily="34" charset="0"/>
            </a:endParaRPr>
          </a:p>
          <a:p>
            <a:pPr marL="357188" indent="-357188"/>
            <a:endParaRPr lang="fr-FR" b="1">
              <a:latin typeface="Calibri" pitchFamily="34" charset="0"/>
            </a:endParaRPr>
          </a:p>
          <a:p>
            <a:pPr marL="357188" indent="-357188"/>
            <a:endParaRPr lang="fr-FR" b="1">
              <a:latin typeface="Calibri" pitchFamily="34" charset="0"/>
            </a:endParaRPr>
          </a:p>
          <a:p>
            <a:pPr marL="357188" indent="-357188"/>
            <a:endParaRPr lang="fr-FR" b="1">
              <a:latin typeface="Calibri" pitchFamily="34" charset="0"/>
            </a:endParaRPr>
          </a:p>
          <a:p>
            <a:pPr marL="357188" indent="-357188"/>
            <a:r>
              <a:rPr lang="fr-FR" b="1">
                <a:latin typeface="Calibri" pitchFamily="34" charset="0"/>
              </a:rPr>
              <a:t>                              </a:t>
            </a:r>
          </a:p>
          <a:p>
            <a:pPr marL="357188" indent="-357188"/>
            <a:r>
              <a:rPr lang="fr-FR" b="1" i="1">
                <a:latin typeface="Calibri" pitchFamily="34" charset="0"/>
              </a:rPr>
              <a:t> </a:t>
            </a:r>
            <a:endParaRPr lang="fr-FR" i="1">
              <a:latin typeface="Calibri" pitchFamily="34" charset="0"/>
            </a:endParaRPr>
          </a:p>
        </p:txBody>
      </p:sp>
      <p:sp>
        <p:nvSpPr>
          <p:cNvPr id="7172" name="AutoShape 7"/>
          <p:cNvSpPr>
            <a:spLocks noChangeArrowheads="1"/>
          </p:cNvSpPr>
          <p:nvPr/>
        </p:nvSpPr>
        <p:spPr bwMode="auto">
          <a:xfrm>
            <a:off x="684213" y="5589588"/>
            <a:ext cx="1223962" cy="936625"/>
          </a:xfrm>
          <a:prstGeom prst="rightArrow">
            <a:avLst>
              <a:gd name="adj1" fmla="val 50000"/>
              <a:gd name="adj2" fmla="val 32669"/>
            </a:avLst>
          </a:prstGeom>
          <a:solidFill>
            <a:srgbClr val="CC3300"/>
          </a:solidFill>
          <a:ln w="9525">
            <a:solidFill>
              <a:schemeClr val="tx1"/>
            </a:solidFill>
            <a:miter lim="800000"/>
            <a:headEnd/>
            <a:tailEnd/>
          </a:ln>
        </p:spPr>
        <p:txBody>
          <a:bodyPr wrap="none" anchor="ctr"/>
          <a:lstStyle/>
          <a:p>
            <a:endParaRPr lang="fr-FR">
              <a:latin typeface="Calibri" pitchFamily="34" charset="0"/>
            </a:endParaRPr>
          </a:p>
        </p:txBody>
      </p:sp>
      <p:sp>
        <p:nvSpPr>
          <p:cNvPr id="5" name="Plaque 4"/>
          <p:cNvSpPr/>
          <p:nvPr/>
        </p:nvSpPr>
        <p:spPr>
          <a:xfrm>
            <a:off x="611560" y="2060848"/>
            <a:ext cx="3600400" cy="1728192"/>
          </a:xfrm>
          <a:prstGeom prst="bevel">
            <a:avLst/>
          </a:prstGeom>
          <a:gradFill flip="none" rotWithShape="1">
            <a:gsLst>
              <a:gs pos="0">
                <a:srgbClr val="FFEFD1"/>
              </a:gs>
              <a:gs pos="64999">
                <a:srgbClr val="F0EBD5"/>
              </a:gs>
              <a:gs pos="100000">
                <a:srgbClr val="D1C39F"/>
              </a:gs>
            </a:gsLst>
            <a:lin ang="5400000" scaled="0"/>
            <a:tileRect/>
          </a:gradFill>
          <a:ln>
            <a:solidFill>
              <a:srgbClr val="7030A0"/>
            </a:solidFill>
          </a:ln>
          <a:effectLst>
            <a:outerShdw blurRad="50800" dist="38100" algn="l" rotWithShape="0">
              <a:prstClr val="black">
                <a:alpha val="40000"/>
              </a:prstClr>
            </a:outerShdw>
          </a:effectLst>
          <a:scene3d>
            <a:camera prst="orthographicFront"/>
            <a:lightRig rig="threePt" dir="t">
              <a:rot lat="0" lon="0" rev="1200000"/>
            </a:lightRig>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La capacité de résoudre des problèmes courants de la vie quotidienne</a:t>
            </a:r>
          </a:p>
        </p:txBody>
      </p:sp>
      <p:sp>
        <p:nvSpPr>
          <p:cNvPr id="7" name="Plaque 6"/>
          <p:cNvSpPr/>
          <p:nvPr/>
        </p:nvSpPr>
        <p:spPr>
          <a:xfrm>
            <a:off x="4788024" y="1988840"/>
            <a:ext cx="3672408" cy="1800200"/>
          </a:xfrm>
          <a:prstGeom prst="bevel">
            <a:avLst/>
          </a:prstGeom>
          <a:gradFill flip="none" rotWithShape="1">
            <a:gsLst>
              <a:gs pos="0">
                <a:srgbClr val="FFEFD1"/>
              </a:gs>
              <a:gs pos="64999">
                <a:srgbClr val="F0EBD5"/>
              </a:gs>
              <a:gs pos="100000">
                <a:srgbClr val="D1C39F"/>
              </a:gs>
            </a:gsLst>
            <a:lin ang="2700000" scaled="0"/>
            <a:tileRect/>
          </a:gradFill>
          <a:ln>
            <a:solidFill>
              <a:srgbClr val="7030A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La capacité de soulever de nouveaux problèmes et de les résoudre</a:t>
            </a:r>
          </a:p>
        </p:txBody>
      </p:sp>
      <p:sp>
        <p:nvSpPr>
          <p:cNvPr id="8" name="Plaque 7"/>
          <p:cNvSpPr/>
          <p:nvPr/>
        </p:nvSpPr>
        <p:spPr>
          <a:xfrm>
            <a:off x="683568" y="4005064"/>
            <a:ext cx="7776864" cy="1224136"/>
          </a:xfrm>
          <a:prstGeom prst="bevel">
            <a:avLst/>
          </a:prstGeom>
          <a:gradFill>
            <a:gsLst>
              <a:gs pos="0">
                <a:srgbClr val="FFEFD1"/>
              </a:gs>
              <a:gs pos="64999">
                <a:srgbClr val="F0EBD5"/>
              </a:gs>
              <a:gs pos="100000">
                <a:srgbClr val="D1C39F"/>
              </a:gs>
            </a:gsLst>
            <a:lin ang="2700000" scaled="0"/>
          </a:gradFill>
          <a:ln>
            <a:solidFill>
              <a:srgbClr val="7030A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La capacité de réaliser quelque chose ou d’offrir un service valorisé par son propre groupe culturel</a:t>
            </a:r>
          </a:p>
        </p:txBody>
      </p:sp>
      <p:sp>
        <p:nvSpPr>
          <p:cNvPr id="7180" name="ZoneTexte 8"/>
          <p:cNvSpPr txBox="1">
            <a:spLocks noChangeArrowheads="1"/>
          </p:cNvSpPr>
          <p:nvPr/>
        </p:nvSpPr>
        <p:spPr bwMode="auto">
          <a:xfrm>
            <a:off x="2000250" y="5805488"/>
            <a:ext cx="6892925" cy="522287"/>
          </a:xfrm>
          <a:prstGeom prst="rect">
            <a:avLst/>
          </a:prstGeom>
          <a:noFill/>
          <a:ln w="9525">
            <a:noFill/>
            <a:miter lim="800000"/>
            <a:headEnd/>
            <a:tailEnd/>
          </a:ln>
        </p:spPr>
        <p:txBody>
          <a:bodyPr>
            <a:spAutoFit/>
          </a:bodyPr>
          <a:lstStyle/>
          <a:p>
            <a:pPr marL="357188" indent="-357188"/>
            <a:r>
              <a:rPr lang="fr-FR" sz="2800" b="1">
                <a:solidFill>
                  <a:srgbClr val="CC3300"/>
                </a:solidFill>
                <a:latin typeface="Aharoni" pitchFamily="2" charset="-79"/>
                <a:cs typeface="Aharoni" pitchFamily="2" charset="-79"/>
              </a:rPr>
              <a:t>rajouter un “ s ” au mot« intelligence »</a:t>
            </a:r>
            <a:r>
              <a:rPr lang="fr-FR" sz="2800" b="1">
                <a:latin typeface="Aharoni" pitchFamily="2" charset="-79"/>
                <a:cs typeface="Aharoni" pitchFamily="2" charset="-79"/>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additive="base">
                                        <p:cTn id="22" dur="1000" fill="hold"/>
                                        <p:tgtEl>
                                          <p:spTgt spid="7172"/>
                                        </p:tgtEl>
                                        <p:attrNameLst>
                                          <p:attrName>ppt_x</p:attrName>
                                        </p:attrNameLst>
                                      </p:cBhvr>
                                      <p:tavLst>
                                        <p:tav tm="0">
                                          <p:val>
                                            <p:strVal val="#ppt_x"/>
                                          </p:val>
                                        </p:tav>
                                        <p:tav tm="100000">
                                          <p:val>
                                            <p:strVal val="#ppt_x"/>
                                          </p:val>
                                        </p:tav>
                                      </p:tavLst>
                                    </p:anim>
                                    <p:anim calcmode="lin" valueType="num">
                                      <p:cBhvr additive="base">
                                        <p:cTn id="23" dur="10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7180"/>
                                        </p:tgtEl>
                                        <p:attrNameLst>
                                          <p:attrName>style.visibility</p:attrName>
                                        </p:attrNameLst>
                                      </p:cBhvr>
                                      <p:to>
                                        <p:strVal val="visible"/>
                                      </p:to>
                                    </p:set>
                                    <p:anim calcmode="lin" valueType="num">
                                      <p:cBhvr additive="base">
                                        <p:cTn id="28" dur="1000" fill="hold"/>
                                        <p:tgtEl>
                                          <p:spTgt spid="7180"/>
                                        </p:tgtEl>
                                        <p:attrNameLst>
                                          <p:attrName>ppt_x</p:attrName>
                                        </p:attrNameLst>
                                      </p:cBhvr>
                                      <p:tavLst>
                                        <p:tav tm="0">
                                          <p:val>
                                            <p:strVal val="#ppt_x"/>
                                          </p:val>
                                        </p:tav>
                                        <p:tav tm="100000">
                                          <p:val>
                                            <p:strVal val="#ppt_x"/>
                                          </p:val>
                                        </p:tav>
                                      </p:tavLst>
                                    </p:anim>
                                    <p:anim calcmode="lin" valueType="num">
                                      <p:cBhvr additive="base">
                                        <p:cTn id="29" dur="1000" fill="hold"/>
                                        <p:tgtEl>
                                          <p:spTgt spid="7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0313" y="2571750"/>
            <a:ext cx="4140200" cy="971550"/>
          </a:xfrm>
          <a:solidFill>
            <a:srgbClr val="FFCC66"/>
          </a:solidFill>
          <a:ln w="38100">
            <a:solidFill>
              <a:srgbClr val="FF6600"/>
            </a:solidFill>
          </a:ln>
        </p:spPr>
        <p:txBody>
          <a:bodyPr/>
          <a:lstStyle/>
          <a:p>
            <a:pPr eaLnBrk="1" hangingPunct="1"/>
            <a:r>
              <a:rPr lang="fr-FR" sz="2800" b="1" smtClean="0">
                <a:latin typeface="Comic Sans MS" pitchFamily="66" charset="0"/>
              </a:rPr>
              <a:t>Éléments-clés</a:t>
            </a:r>
            <a:br>
              <a:rPr lang="fr-FR" sz="2800" b="1" smtClean="0">
                <a:latin typeface="Comic Sans MS" pitchFamily="66" charset="0"/>
              </a:rPr>
            </a:br>
            <a:r>
              <a:rPr lang="fr-FR" sz="2800" b="1" smtClean="0">
                <a:latin typeface="Comic Sans MS" pitchFamily="66" charset="0"/>
              </a:rPr>
              <a:t>de la théorie des IM</a:t>
            </a:r>
          </a:p>
        </p:txBody>
      </p:sp>
      <p:sp>
        <p:nvSpPr>
          <p:cNvPr id="8195" name="Oval 3"/>
          <p:cNvSpPr>
            <a:spLocks noChangeArrowheads="1"/>
          </p:cNvSpPr>
          <p:nvPr/>
        </p:nvSpPr>
        <p:spPr bwMode="auto">
          <a:xfrm>
            <a:off x="285750" y="214313"/>
            <a:ext cx="3462338" cy="1643062"/>
          </a:xfrm>
          <a:prstGeom prst="ellipse">
            <a:avLst/>
          </a:prstGeom>
          <a:solidFill>
            <a:srgbClr val="FFCC00"/>
          </a:solidFill>
          <a:ln w="28575">
            <a:solidFill>
              <a:srgbClr val="FF6600"/>
            </a:solidFill>
            <a:round/>
            <a:headEnd/>
            <a:tailEnd/>
          </a:ln>
        </p:spPr>
        <p:txBody>
          <a:bodyPr wrap="none" anchor="ctr"/>
          <a:lstStyle/>
          <a:p>
            <a:pPr algn="ctr"/>
            <a:r>
              <a:rPr lang="fr-FR" sz="2800" b="1">
                <a:latin typeface="Calibri" pitchFamily="34" charset="0"/>
              </a:rPr>
              <a:t>Tout le monde </a:t>
            </a:r>
          </a:p>
          <a:p>
            <a:pPr algn="ctr"/>
            <a:r>
              <a:rPr lang="fr-FR" sz="2800" b="1">
                <a:latin typeface="Calibri" pitchFamily="34" charset="0"/>
              </a:rPr>
              <a:t>possède</a:t>
            </a:r>
          </a:p>
          <a:p>
            <a:pPr algn="ctr"/>
            <a:r>
              <a:rPr lang="fr-FR" sz="2800" b="1">
                <a:latin typeface="Calibri" pitchFamily="34" charset="0"/>
              </a:rPr>
              <a:t> les 8 Intelligences</a:t>
            </a:r>
          </a:p>
        </p:txBody>
      </p:sp>
      <p:sp>
        <p:nvSpPr>
          <p:cNvPr id="8196" name="Oval 4"/>
          <p:cNvSpPr>
            <a:spLocks noChangeArrowheads="1"/>
          </p:cNvSpPr>
          <p:nvPr/>
        </p:nvSpPr>
        <p:spPr bwMode="auto">
          <a:xfrm>
            <a:off x="428625" y="3786188"/>
            <a:ext cx="3786188" cy="2928937"/>
          </a:xfrm>
          <a:prstGeom prst="ellipse">
            <a:avLst/>
          </a:prstGeom>
          <a:solidFill>
            <a:srgbClr val="FFCC00"/>
          </a:solidFill>
          <a:ln w="28575">
            <a:solidFill>
              <a:srgbClr val="FF6600"/>
            </a:solidFill>
            <a:round/>
            <a:headEnd/>
            <a:tailEnd/>
          </a:ln>
        </p:spPr>
        <p:txBody>
          <a:bodyPr wrap="none" anchor="ctr"/>
          <a:lstStyle/>
          <a:p>
            <a:pPr algn="ctr"/>
            <a:endParaRPr lang="fr-FR" sz="2800" b="1">
              <a:latin typeface="Calibri" pitchFamily="34" charset="0"/>
            </a:endParaRPr>
          </a:p>
          <a:p>
            <a:pPr algn="ctr"/>
            <a:r>
              <a:rPr lang="fr-FR" sz="2800" b="1">
                <a:latin typeface="Calibri" pitchFamily="34" charset="0"/>
              </a:rPr>
              <a:t>Chacun</a:t>
            </a:r>
          </a:p>
          <a:p>
            <a:pPr algn="ctr"/>
            <a:r>
              <a:rPr lang="fr-FR" sz="2800" b="1">
                <a:latin typeface="Calibri" pitchFamily="34" charset="0"/>
              </a:rPr>
              <a:t> peut développer</a:t>
            </a:r>
          </a:p>
          <a:p>
            <a:pPr algn="ctr"/>
            <a:r>
              <a:rPr lang="fr-FR" sz="2800" b="1">
                <a:latin typeface="Calibri" pitchFamily="34" charset="0"/>
              </a:rPr>
              <a:t>chaque intelligence </a:t>
            </a:r>
          </a:p>
          <a:p>
            <a:pPr algn="ctr"/>
            <a:r>
              <a:rPr lang="fr-FR" sz="2800" b="1">
                <a:latin typeface="Calibri" pitchFamily="34" charset="0"/>
              </a:rPr>
              <a:t>jusqu’à un niveau </a:t>
            </a:r>
          </a:p>
          <a:p>
            <a:pPr algn="ctr"/>
            <a:r>
              <a:rPr lang="fr-FR" sz="2800" b="1">
                <a:latin typeface="Calibri" pitchFamily="34" charset="0"/>
              </a:rPr>
              <a:t>satisfaisant de </a:t>
            </a:r>
          </a:p>
          <a:p>
            <a:pPr algn="ctr"/>
            <a:r>
              <a:rPr lang="fr-FR" sz="2800" b="1">
                <a:latin typeface="Calibri" pitchFamily="34" charset="0"/>
              </a:rPr>
              <a:t>compétence.</a:t>
            </a:r>
          </a:p>
          <a:p>
            <a:pPr algn="ctr"/>
            <a:endParaRPr lang="fr-FR" b="1">
              <a:latin typeface="Calibri" pitchFamily="34" charset="0"/>
            </a:endParaRPr>
          </a:p>
          <a:p>
            <a:pPr algn="ctr"/>
            <a:endParaRPr lang="fr-FR" b="1">
              <a:latin typeface="Calibri" pitchFamily="34" charset="0"/>
            </a:endParaRPr>
          </a:p>
        </p:txBody>
      </p:sp>
      <p:sp>
        <p:nvSpPr>
          <p:cNvPr id="9221" name="Text Box 5"/>
          <p:cNvSpPr txBox="1">
            <a:spLocks noChangeArrowheads="1"/>
          </p:cNvSpPr>
          <p:nvPr/>
        </p:nvSpPr>
        <p:spPr bwMode="auto">
          <a:xfrm>
            <a:off x="5559425" y="857250"/>
            <a:ext cx="184150" cy="366713"/>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8198" name="Oval 6"/>
          <p:cNvSpPr>
            <a:spLocks noChangeArrowheads="1"/>
          </p:cNvSpPr>
          <p:nvPr/>
        </p:nvSpPr>
        <p:spPr bwMode="auto">
          <a:xfrm>
            <a:off x="4500563" y="285750"/>
            <a:ext cx="4391025" cy="1882775"/>
          </a:xfrm>
          <a:prstGeom prst="ellipse">
            <a:avLst/>
          </a:prstGeom>
          <a:solidFill>
            <a:srgbClr val="FFCC00"/>
          </a:solidFill>
          <a:ln w="28575">
            <a:solidFill>
              <a:srgbClr val="FF6600"/>
            </a:solidFill>
            <a:round/>
            <a:headEnd/>
            <a:tailEnd/>
          </a:ln>
        </p:spPr>
        <p:txBody>
          <a:bodyPr wrap="none" anchor="ctr"/>
          <a:lstStyle/>
          <a:p>
            <a:pPr algn="ctr">
              <a:spcBef>
                <a:spcPct val="20000"/>
              </a:spcBef>
            </a:pPr>
            <a:endParaRPr lang="fr-FR" b="1">
              <a:latin typeface="Calibri" pitchFamily="34" charset="0"/>
            </a:endParaRPr>
          </a:p>
          <a:p>
            <a:pPr algn="ctr"/>
            <a:r>
              <a:rPr lang="fr-FR" sz="2800" b="1">
                <a:latin typeface="Calibri" pitchFamily="34" charset="0"/>
              </a:rPr>
              <a:t>Les intelligences</a:t>
            </a:r>
          </a:p>
          <a:p>
            <a:pPr algn="ctr"/>
            <a:r>
              <a:rPr lang="fr-FR" sz="2800" b="1">
                <a:latin typeface="Calibri" pitchFamily="34" charset="0"/>
              </a:rPr>
              <a:t> fonctionnent habituellement </a:t>
            </a:r>
          </a:p>
          <a:p>
            <a:pPr algn="ctr"/>
            <a:r>
              <a:rPr lang="fr-FR" sz="2800" b="1">
                <a:latin typeface="Calibri" pitchFamily="34" charset="0"/>
              </a:rPr>
              <a:t>en corrélation et</a:t>
            </a:r>
          </a:p>
          <a:p>
            <a:pPr algn="ctr"/>
            <a:r>
              <a:rPr lang="fr-FR" sz="2800" b="1">
                <a:latin typeface="Calibri" pitchFamily="34" charset="0"/>
              </a:rPr>
              <a:t> de façon complexe.</a:t>
            </a:r>
          </a:p>
          <a:p>
            <a:pPr algn="ctr"/>
            <a:endParaRPr lang="fr-FR">
              <a:latin typeface="Calibri" pitchFamily="34" charset="0"/>
            </a:endParaRPr>
          </a:p>
        </p:txBody>
      </p:sp>
      <p:sp>
        <p:nvSpPr>
          <p:cNvPr id="8199" name="Oval 7"/>
          <p:cNvSpPr>
            <a:spLocks noChangeArrowheads="1"/>
          </p:cNvSpPr>
          <p:nvPr/>
        </p:nvSpPr>
        <p:spPr bwMode="auto">
          <a:xfrm>
            <a:off x="4929188" y="4214813"/>
            <a:ext cx="4032250" cy="2071687"/>
          </a:xfrm>
          <a:prstGeom prst="ellipse">
            <a:avLst/>
          </a:prstGeom>
          <a:solidFill>
            <a:srgbClr val="FFCC00"/>
          </a:solidFill>
          <a:ln w="28575">
            <a:solidFill>
              <a:srgbClr val="FF6600"/>
            </a:solidFill>
            <a:round/>
            <a:headEnd/>
            <a:tailEnd/>
          </a:ln>
        </p:spPr>
        <p:txBody>
          <a:bodyPr wrap="none" anchor="ctr"/>
          <a:lstStyle/>
          <a:p>
            <a:pPr algn="ctr"/>
            <a:r>
              <a:rPr lang="fr-FR" sz="2800" b="1">
                <a:latin typeface="Calibri" pitchFamily="34" charset="0"/>
              </a:rPr>
              <a:t>Il y a </a:t>
            </a:r>
          </a:p>
          <a:p>
            <a:pPr algn="ctr"/>
            <a:r>
              <a:rPr lang="fr-FR" sz="2800" b="1">
                <a:latin typeface="Calibri" pitchFamily="34" charset="0"/>
              </a:rPr>
              <a:t>de nombreuses façons</a:t>
            </a:r>
          </a:p>
          <a:p>
            <a:pPr algn="ctr"/>
            <a:r>
              <a:rPr lang="fr-FR" sz="2800" b="1">
                <a:latin typeface="Calibri" pitchFamily="34" charset="0"/>
              </a:rPr>
              <a:t> d ’être intelligent</a:t>
            </a:r>
          </a:p>
          <a:p>
            <a:pPr algn="ctr"/>
            <a:r>
              <a:rPr lang="fr-FR" sz="2800" b="1">
                <a:latin typeface="Calibri" pitchFamily="34" charset="0"/>
              </a:rPr>
              <a:t> dans chaque catégorie.</a:t>
            </a:r>
          </a:p>
          <a:p>
            <a:pPr algn="ctr"/>
            <a:endParaRPr lang="fr-FR" sz="2800" b="1">
              <a:latin typeface="Calibri" pitchFamily="34" charset="0"/>
            </a:endParaRPr>
          </a:p>
        </p:txBody>
      </p:sp>
      <p:sp>
        <p:nvSpPr>
          <p:cNvPr id="9224" name="Line 8"/>
          <p:cNvSpPr>
            <a:spLocks noChangeShapeType="1"/>
          </p:cNvSpPr>
          <p:nvPr/>
        </p:nvSpPr>
        <p:spPr bwMode="auto">
          <a:xfrm flipH="1" flipV="1">
            <a:off x="1714500" y="1857375"/>
            <a:ext cx="1143000" cy="714375"/>
          </a:xfrm>
          <a:prstGeom prst="line">
            <a:avLst/>
          </a:prstGeom>
          <a:noFill/>
          <a:ln w="28575">
            <a:solidFill>
              <a:srgbClr val="FF6600"/>
            </a:solidFill>
            <a:round/>
            <a:headEnd/>
            <a:tailEnd/>
          </a:ln>
        </p:spPr>
        <p:txBody>
          <a:bodyPr/>
          <a:lstStyle/>
          <a:p>
            <a:endParaRPr lang="fr-FR"/>
          </a:p>
        </p:txBody>
      </p:sp>
      <p:sp>
        <p:nvSpPr>
          <p:cNvPr id="9225" name="Line 9"/>
          <p:cNvSpPr>
            <a:spLocks noChangeShapeType="1"/>
          </p:cNvSpPr>
          <p:nvPr/>
        </p:nvSpPr>
        <p:spPr bwMode="auto">
          <a:xfrm flipH="1" flipV="1">
            <a:off x="6000750" y="3571875"/>
            <a:ext cx="1357313" cy="642938"/>
          </a:xfrm>
          <a:prstGeom prst="line">
            <a:avLst/>
          </a:prstGeom>
          <a:noFill/>
          <a:ln w="28575">
            <a:solidFill>
              <a:srgbClr val="FF6600"/>
            </a:solidFill>
            <a:round/>
            <a:headEnd/>
            <a:tailEnd/>
          </a:ln>
        </p:spPr>
        <p:txBody>
          <a:bodyPr/>
          <a:lstStyle/>
          <a:p>
            <a:endParaRPr lang="fr-FR"/>
          </a:p>
        </p:txBody>
      </p:sp>
      <p:sp>
        <p:nvSpPr>
          <p:cNvPr id="9226" name="Line 10"/>
          <p:cNvSpPr>
            <a:spLocks noChangeShapeType="1"/>
          </p:cNvSpPr>
          <p:nvPr/>
        </p:nvSpPr>
        <p:spPr bwMode="auto">
          <a:xfrm flipV="1">
            <a:off x="1643063" y="3571875"/>
            <a:ext cx="1071562" cy="285750"/>
          </a:xfrm>
          <a:prstGeom prst="line">
            <a:avLst/>
          </a:prstGeom>
          <a:noFill/>
          <a:ln w="28575">
            <a:solidFill>
              <a:srgbClr val="FF6600"/>
            </a:solidFill>
            <a:round/>
            <a:headEnd/>
            <a:tailEnd/>
          </a:ln>
        </p:spPr>
        <p:txBody>
          <a:bodyPr/>
          <a:lstStyle/>
          <a:p>
            <a:endParaRPr lang="fr-FR"/>
          </a:p>
        </p:txBody>
      </p:sp>
      <p:sp>
        <p:nvSpPr>
          <p:cNvPr id="9227" name="Line 11"/>
          <p:cNvSpPr>
            <a:spLocks noChangeShapeType="1"/>
          </p:cNvSpPr>
          <p:nvPr/>
        </p:nvSpPr>
        <p:spPr bwMode="auto">
          <a:xfrm flipH="1">
            <a:off x="6215063" y="2143125"/>
            <a:ext cx="857250" cy="428625"/>
          </a:xfrm>
          <a:prstGeom prst="line">
            <a:avLst/>
          </a:prstGeom>
          <a:noFill/>
          <a:ln w="28575">
            <a:solidFill>
              <a:srgbClr val="FF66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strips(downLeft)">
                                      <p:cBhvr>
                                        <p:cTn id="7" dur="1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10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ox(in)">
                                      <p:cBhvr>
                                        <p:cTn id="17" dur="10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diamond(in)">
                                      <p:cBhvr>
                                        <p:cTn id="22"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8198" grpId="0" animBg="1"/>
      <p:bldP spid="819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1988</Words>
  <Application>Microsoft Office PowerPoint</Application>
  <PresentationFormat>Affichage à l'écran (4:3)</PresentationFormat>
  <Paragraphs>493</Paragraphs>
  <Slides>42</Slides>
  <Notes>39</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42</vt:i4>
      </vt:variant>
    </vt:vector>
  </HeadingPairs>
  <TitlesOfParts>
    <vt:vector size="46" baseType="lpstr">
      <vt:lpstr>Thème Office</vt:lpstr>
      <vt:lpstr>Document</vt:lpstr>
      <vt:lpstr>MindManager Document</vt:lpstr>
      <vt:lpstr>Feuille de calcul</vt:lpstr>
      <vt:lpstr>Diversifier pour mieux différencier ! les intelligences multiples V. Garas – DEA  école d’application Maternelle Les Hauldres Moissy-Cramayel - 77550 Formatrice à l’IUFM de Seine-et-Marne, intégré à l’Université Paris XII UPEC  </vt:lpstr>
      <vt:lpstr>Dans la continuité des mouvements pédagogiques</vt:lpstr>
      <vt:lpstr>Dans une continuité historique</vt:lpstr>
      <vt:lpstr>…de modèles du fonctionnement cognitif</vt:lpstr>
      <vt:lpstr>Quelle modélisation  du développement cognitif ? </vt:lpstr>
      <vt:lpstr>Un fonctionnement complexe</vt:lpstr>
      <vt:lpstr>Intelligences ?</vt:lpstr>
      <vt:lpstr>Propositions d’Howard Gardner</vt:lpstr>
      <vt:lpstr>Éléments-clés de la théorie des IM</vt:lpstr>
      <vt:lpstr>Diapositive 10</vt:lpstr>
      <vt:lpstr> Les intelligences multiples au service de la conception  des séquences d’apprentissage  </vt:lpstr>
      <vt:lpstr>Conception d’un module d’apprentissage X dans un domaine disciplinaire donné</vt:lpstr>
      <vt:lpstr>Un exemple de mise en œuvre:  en Mathématiques , au cycle I   Domaine: découverte du monde : la construction du nombre</vt:lpstr>
      <vt:lpstr>Un exemple de mise en œuvre :  cycle III - domaine disciplinaire : Histoire</vt:lpstr>
      <vt:lpstr>Bibliographie et sitographie</vt:lpstr>
      <vt:lpstr>Une aide pour l’enseignant </vt:lpstr>
      <vt:lpstr>Observer les profils d’intelligence : dans la « salle des Intelligences » </vt:lpstr>
      <vt:lpstr>    Objectifs et utilisation du tableau d’observables   Connaître, de manière objective, les intelligences « fortes » des élèves, sur lesquelles on pourra s’appuyer dans la mise en place des séances d’apprentissage.  </vt:lpstr>
      <vt:lpstr>Découverte et acceptation  de sa personnalité</vt:lpstr>
      <vt:lpstr>Mon bouquet d’intelligences élémentaire</vt:lpstr>
      <vt:lpstr>Diapositive 21</vt:lpstr>
      <vt:lpstr>Diapositive 22</vt:lpstr>
      <vt:lpstr>Diapositive 23</vt:lpstr>
      <vt:lpstr>Diversifier pour mieux enseigner ? les intelligences multiples </vt:lpstr>
      <vt:lpstr>Diapositive 25</vt:lpstr>
      <vt:lpstr>Mathématiques Domaine :découvrir le monde</vt:lpstr>
      <vt:lpstr>  Du côté des élèves</vt:lpstr>
      <vt:lpstr>Diapositive 28</vt:lpstr>
      <vt:lpstr>Un module I. M. en CP</vt:lpstr>
      <vt:lpstr>   Le sens de la soustraction au CP  </vt:lpstr>
      <vt:lpstr>Différencier dans un même atelier</vt:lpstr>
      <vt:lpstr>Un module I. M. en CE1</vt:lpstr>
      <vt:lpstr>   Le groupe verbal  </vt:lpstr>
      <vt:lpstr>Mise en œuvre de la démarche au cycle III   domaine disciplinaire : Histoire</vt:lpstr>
      <vt:lpstr>Diapositive 35</vt:lpstr>
      <vt:lpstr>Dominante visuelle/spatiale :  2 cartes pour comparer 2 situations.  La comparaison des cartes est au cœur du sujet car elle visualise les enjeux et les  conséquences territoriales de la guerre. Quant aux photographies, elles sont autant d’opinions portées  sur la guerre !</vt:lpstr>
      <vt:lpstr>Dominante musicale/rythmique :  Mettre en sons le journal d’un poilu.  La guerre est d’abord une agression sonore car le bruit des armes précède le vacarme des combats et le silence de la mort. C’est une dimension souvent signalée par les anciens combattants.</vt:lpstr>
      <vt:lpstr>Mise en œuvre de la démarche au cycle III   domaine disciplinaire : Français</vt:lpstr>
      <vt:lpstr>   « Un paysage en relief »  Lecture d’image  </vt:lpstr>
      <vt:lpstr>« Vue d’une tour ! »  </vt:lpstr>
      <vt:lpstr>    « De curieux personnages »    </vt:lpstr>
      <vt:lpstr>Diapositive 42</vt:lpstr>
    </vt:vector>
  </TitlesOfParts>
  <Company>ECOLE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Véronique</dc:creator>
  <cp:lastModifiedBy>VGaras</cp:lastModifiedBy>
  <cp:revision>148</cp:revision>
  <dcterms:created xsi:type="dcterms:W3CDTF">2010-06-04T12:05:34Z</dcterms:created>
  <dcterms:modified xsi:type="dcterms:W3CDTF">2014-12-08T20:14:52Z</dcterms:modified>
</cp:coreProperties>
</file>